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wdp" ContentType="image/vnd.ms-photo"/>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 id="2147483649" r:id="rId2"/>
  </p:sldMasterIdLst>
  <p:notesMasterIdLst>
    <p:notesMasterId r:id="rId26"/>
  </p:notesMasterIdLst>
  <p:handoutMasterIdLst>
    <p:handoutMasterId r:id="rId27"/>
  </p:handoutMasterIdLst>
  <p:sldIdLst>
    <p:sldId id="256" r:id="rId3"/>
    <p:sldId id="273" r:id="rId4"/>
    <p:sldId id="257" r:id="rId5"/>
    <p:sldId id="259" r:id="rId6"/>
    <p:sldId id="274" r:id="rId7"/>
    <p:sldId id="260" r:id="rId8"/>
    <p:sldId id="271" r:id="rId9"/>
    <p:sldId id="272" r:id="rId10"/>
    <p:sldId id="277" r:id="rId11"/>
    <p:sldId id="283" r:id="rId12"/>
    <p:sldId id="284" r:id="rId13"/>
    <p:sldId id="285" r:id="rId14"/>
    <p:sldId id="286" r:id="rId15"/>
    <p:sldId id="264" r:id="rId16"/>
    <p:sldId id="275" r:id="rId17"/>
    <p:sldId id="276" r:id="rId18"/>
    <p:sldId id="278" r:id="rId19"/>
    <p:sldId id="279" r:id="rId20"/>
    <p:sldId id="282" r:id="rId21"/>
    <p:sldId id="280" r:id="rId22"/>
    <p:sldId id="281" r:id="rId23"/>
    <p:sldId id="268" r:id="rId24"/>
    <p:sldId id="287" r:id="rId25"/>
  </p:sldIdLst>
  <p:sldSz cx="9906000" cy="6858000" type="A4"/>
  <p:notesSz cx="6858000" cy="9144000"/>
  <p:defaultTextStyle>
    <a:defPPr>
      <a:defRPr lang="en-US"/>
    </a:defPPr>
    <a:lvl1pPr algn="ctr" rtl="0" fontAlgn="base">
      <a:spcBef>
        <a:spcPct val="0"/>
      </a:spcBef>
      <a:spcAft>
        <a:spcPct val="0"/>
      </a:spcAft>
      <a:defRPr sz="3100" kern="1200">
        <a:solidFill>
          <a:srgbClr val="000000"/>
        </a:solidFill>
        <a:latin typeface="Gill Sans" charset="0"/>
        <a:ea typeface="ヒラギノ角ゴ ProN W3" charset="0"/>
        <a:cs typeface="ヒラギノ角ゴ ProN W3" charset="0"/>
        <a:sym typeface="Gill Sans" charset="0"/>
      </a:defRPr>
    </a:lvl1pPr>
    <a:lvl2pPr marL="336733" algn="ctr" rtl="0" fontAlgn="base">
      <a:spcBef>
        <a:spcPct val="0"/>
      </a:spcBef>
      <a:spcAft>
        <a:spcPct val="0"/>
      </a:spcAft>
      <a:defRPr sz="3100" kern="1200">
        <a:solidFill>
          <a:srgbClr val="000000"/>
        </a:solidFill>
        <a:latin typeface="Gill Sans" charset="0"/>
        <a:ea typeface="ヒラギノ角ゴ ProN W3" charset="0"/>
        <a:cs typeface="ヒラギノ角ゴ ProN W3" charset="0"/>
        <a:sym typeface="Gill Sans" charset="0"/>
      </a:defRPr>
    </a:lvl2pPr>
    <a:lvl3pPr marL="673465" algn="ctr" rtl="0" fontAlgn="base">
      <a:spcBef>
        <a:spcPct val="0"/>
      </a:spcBef>
      <a:spcAft>
        <a:spcPct val="0"/>
      </a:spcAft>
      <a:defRPr sz="3100" kern="1200">
        <a:solidFill>
          <a:srgbClr val="000000"/>
        </a:solidFill>
        <a:latin typeface="Gill Sans" charset="0"/>
        <a:ea typeface="ヒラギノ角ゴ ProN W3" charset="0"/>
        <a:cs typeface="ヒラギノ角ゴ ProN W3" charset="0"/>
        <a:sym typeface="Gill Sans" charset="0"/>
      </a:defRPr>
    </a:lvl3pPr>
    <a:lvl4pPr marL="1010198" algn="ctr" rtl="0" fontAlgn="base">
      <a:spcBef>
        <a:spcPct val="0"/>
      </a:spcBef>
      <a:spcAft>
        <a:spcPct val="0"/>
      </a:spcAft>
      <a:defRPr sz="3100" kern="1200">
        <a:solidFill>
          <a:srgbClr val="000000"/>
        </a:solidFill>
        <a:latin typeface="Gill Sans" charset="0"/>
        <a:ea typeface="ヒラギノ角ゴ ProN W3" charset="0"/>
        <a:cs typeface="ヒラギノ角ゴ ProN W3" charset="0"/>
        <a:sym typeface="Gill Sans" charset="0"/>
      </a:defRPr>
    </a:lvl4pPr>
    <a:lvl5pPr marL="1346930" algn="ctr" rtl="0" fontAlgn="base">
      <a:spcBef>
        <a:spcPct val="0"/>
      </a:spcBef>
      <a:spcAft>
        <a:spcPct val="0"/>
      </a:spcAft>
      <a:defRPr sz="3100" kern="1200">
        <a:solidFill>
          <a:srgbClr val="000000"/>
        </a:solidFill>
        <a:latin typeface="Gill Sans" charset="0"/>
        <a:ea typeface="ヒラギノ角ゴ ProN W3" charset="0"/>
        <a:cs typeface="ヒラギノ角ゴ ProN W3" charset="0"/>
        <a:sym typeface="Gill Sans" charset="0"/>
      </a:defRPr>
    </a:lvl5pPr>
    <a:lvl6pPr marL="1683663" algn="l" defTabSz="336733" rtl="0" eaLnBrk="1" latinLnBrk="0" hangingPunct="1">
      <a:defRPr sz="3100" kern="1200">
        <a:solidFill>
          <a:srgbClr val="000000"/>
        </a:solidFill>
        <a:latin typeface="Gill Sans" charset="0"/>
        <a:ea typeface="ヒラギノ角ゴ ProN W3" charset="0"/>
        <a:cs typeface="ヒラギノ角ゴ ProN W3" charset="0"/>
        <a:sym typeface="Gill Sans" charset="0"/>
      </a:defRPr>
    </a:lvl6pPr>
    <a:lvl7pPr marL="2020396" algn="l" defTabSz="336733" rtl="0" eaLnBrk="1" latinLnBrk="0" hangingPunct="1">
      <a:defRPr sz="3100" kern="1200">
        <a:solidFill>
          <a:srgbClr val="000000"/>
        </a:solidFill>
        <a:latin typeface="Gill Sans" charset="0"/>
        <a:ea typeface="ヒラギノ角ゴ ProN W3" charset="0"/>
        <a:cs typeface="ヒラギノ角ゴ ProN W3" charset="0"/>
        <a:sym typeface="Gill Sans" charset="0"/>
      </a:defRPr>
    </a:lvl7pPr>
    <a:lvl8pPr marL="2357129" algn="l" defTabSz="336733" rtl="0" eaLnBrk="1" latinLnBrk="0" hangingPunct="1">
      <a:defRPr sz="3100" kern="1200">
        <a:solidFill>
          <a:srgbClr val="000000"/>
        </a:solidFill>
        <a:latin typeface="Gill Sans" charset="0"/>
        <a:ea typeface="ヒラギノ角ゴ ProN W3" charset="0"/>
        <a:cs typeface="ヒラギノ角ゴ ProN W3" charset="0"/>
        <a:sym typeface="Gill Sans" charset="0"/>
      </a:defRPr>
    </a:lvl8pPr>
    <a:lvl9pPr marL="2693861" algn="l" defTabSz="336733" rtl="0" eaLnBrk="1" latinLnBrk="0" hangingPunct="1">
      <a:defRPr sz="3100" kern="1200">
        <a:solidFill>
          <a:srgbClr val="000000"/>
        </a:solidFill>
        <a:latin typeface="Gill Sans" charset="0"/>
        <a:ea typeface="ヒラギノ角ゴ ProN W3" charset="0"/>
        <a:cs typeface="ヒラギノ角ゴ ProN W3" charset="0"/>
        <a:sym typeface="Gill Sans"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notes" clrMode="gray" scaleToFitPaper="1"/>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Helle Formatvorlag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D113A9D2-9D6B-4929-AA2D-F23B5EE8CBE7}" styleName="Designformatvorlage 2 - Akz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27F97BB-C833-4FB7-BDE5-3F7075034690}" styleName="Designformatvorlage 2 - Akz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9C7853C-536D-4A76-A0AE-DD22124D55A5}" styleName="Designformatvorlage 1 - Akz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75DCB02-9BB8-47FD-8907-85C794F793BA}" styleName="Designformatvorlage 1 - Akz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EB344D84-9AFB-497E-A393-DC336BA19D2E}" styleName="Mittlere Formatvorlage 3 - Akz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616DA210-FB5B-4158-B5E0-FEB733F419BA}" styleName="Helle Formatvorlag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D7AC3CCA-C797-4891-BE02-D94E43425B78}" styleName="Mittlere Formatvorlag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0" d="100"/>
          <a:sy n="80" d="100"/>
        </p:scale>
        <p:origin x="-1064" y="-96"/>
      </p:cViewPr>
      <p:guideLst>
        <p:guide orient="horz" pos="2161"/>
        <p:guide pos="312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notesMaster" Target="notesMasters/notesMaster1.xml"/><Relationship Id="rId27" Type="http://schemas.openxmlformats.org/officeDocument/2006/relationships/handoutMaster" Target="handoutMasters/handoutMaster1.xml"/><Relationship Id="rId28" Type="http://schemas.openxmlformats.org/officeDocument/2006/relationships/printerSettings" Target="printerSettings/printerSettings1.bin"/><Relationship Id="rId29" Type="http://schemas.openxmlformats.org/officeDocument/2006/relationships/presProps" Target="presProps.xml"/><Relationship Id="rId30" Type="http://schemas.openxmlformats.org/officeDocument/2006/relationships/viewProps" Target="viewProps.xml"/><Relationship Id="rId31" Type="http://schemas.openxmlformats.org/officeDocument/2006/relationships/theme" Target="theme/theme1.xml"/><Relationship Id="rId32" Type="http://schemas.openxmlformats.org/officeDocument/2006/relationships/tableStyles" Target="tableStyles.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berschrift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AAC37E1-7E78-5244-AACB-D391CF4DF62A}" type="datetimeFigureOut">
              <a:rPr lang="de-DE" smtClean="0"/>
              <a:pPr/>
              <a:t>18.11.12</a:t>
            </a:fld>
            <a:endParaRPr lang="de-DE"/>
          </a:p>
        </p:txBody>
      </p:sp>
      <p:sp>
        <p:nvSpPr>
          <p:cNvPr id="4" name="Fußzeilenplatzhalt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0A0B2775-FD56-584F-BCC6-7DC9E27A926D}" type="slidenum">
              <a:rPr lang="de-DE" smtClean="0"/>
              <a:pPr/>
              <a:t>‹Nr.›</a:t>
            </a:fld>
            <a:endParaRPr lang="de-DE"/>
          </a:p>
        </p:txBody>
      </p:sp>
    </p:spTree>
    <p:extLst>
      <p:ext uri="{BB962C8B-B14F-4D97-AF65-F5344CB8AC3E}">
        <p14:creationId xmlns:p14="http://schemas.microsoft.com/office/powerpoint/2010/main" val="11097563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berschrift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6C06F03-8110-3341-B6A8-2B493CA6E616}" type="datetimeFigureOut">
              <a:rPr lang="de-DE" smtClean="0"/>
              <a:pPr/>
              <a:t>18.11.12</a:t>
            </a:fld>
            <a:endParaRPr lang="de-DE"/>
          </a:p>
        </p:txBody>
      </p:sp>
      <p:sp>
        <p:nvSpPr>
          <p:cNvPr id="4" name="Folienbildplatzhalter 3"/>
          <p:cNvSpPr>
            <a:spLocks noGrp="1" noRot="1" noChangeAspect="1"/>
          </p:cNvSpPr>
          <p:nvPr>
            <p:ph type="sldImg" idx="2"/>
          </p:nvPr>
        </p:nvSpPr>
        <p:spPr>
          <a:xfrm>
            <a:off x="952500" y="685800"/>
            <a:ext cx="4953000" cy="34290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6" name="Fußzeilenplatzhalt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A10FA86-AECA-974D-84CE-7E01B2E8757A}" type="slidenum">
              <a:rPr lang="de-DE" smtClean="0"/>
              <a:pPr/>
              <a:t>‹Nr.›</a:t>
            </a:fld>
            <a:endParaRPr lang="de-DE"/>
          </a:p>
        </p:txBody>
      </p:sp>
    </p:spTree>
    <p:extLst>
      <p:ext uri="{BB962C8B-B14F-4D97-AF65-F5344CB8AC3E}">
        <p14:creationId xmlns:p14="http://schemas.microsoft.com/office/powerpoint/2010/main" val="2490837364"/>
      </p:ext>
    </p:extLst>
  </p:cSld>
  <p:clrMap bg1="lt1" tx1="dk1" bg2="lt2" tx2="dk2" accent1="accent1" accent2="accent2" accent3="accent3" accent4="accent4" accent5="accent5" accent6="accent6" hlink="hlink" folHlink="folHlink"/>
  <p:notesStyle>
    <a:lvl1pPr marL="0" algn="l" defTabSz="336733" rtl="0" eaLnBrk="1" latinLnBrk="0" hangingPunct="1">
      <a:defRPr sz="900" kern="1200">
        <a:solidFill>
          <a:schemeClr val="tx1"/>
        </a:solidFill>
        <a:latin typeface="+mn-lt"/>
        <a:ea typeface="+mn-ea"/>
        <a:cs typeface="+mn-cs"/>
      </a:defRPr>
    </a:lvl1pPr>
    <a:lvl2pPr marL="336733" algn="l" defTabSz="336733" rtl="0" eaLnBrk="1" latinLnBrk="0" hangingPunct="1">
      <a:defRPr sz="900" kern="1200">
        <a:solidFill>
          <a:schemeClr val="tx1"/>
        </a:solidFill>
        <a:latin typeface="+mn-lt"/>
        <a:ea typeface="+mn-ea"/>
        <a:cs typeface="+mn-cs"/>
      </a:defRPr>
    </a:lvl2pPr>
    <a:lvl3pPr marL="673465" algn="l" defTabSz="336733" rtl="0" eaLnBrk="1" latinLnBrk="0" hangingPunct="1">
      <a:defRPr sz="900" kern="1200">
        <a:solidFill>
          <a:schemeClr val="tx1"/>
        </a:solidFill>
        <a:latin typeface="+mn-lt"/>
        <a:ea typeface="+mn-ea"/>
        <a:cs typeface="+mn-cs"/>
      </a:defRPr>
    </a:lvl3pPr>
    <a:lvl4pPr marL="1010198" algn="l" defTabSz="336733" rtl="0" eaLnBrk="1" latinLnBrk="0" hangingPunct="1">
      <a:defRPr sz="900" kern="1200">
        <a:solidFill>
          <a:schemeClr val="tx1"/>
        </a:solidFill>
        <a:latin typeface="+mn-lt"/>
        <a:ea typeface="+mn-ea"/>
        <a:cs typeface="+mn-cs"/>
      </a:defRPr>
    </a:lvl4pPr>
    <a:lvl5pPr marL="1346930" algn="l" defTabSz="336733" rtl="0" eaLnBrk="1" latinLnBrk="0" hangingPunct="1">
      <a:defRPr sz="900" kern="1200">
        <a:solidFill>
          <a:schemeClr val="tx1"/>
        </a:solidFill>
        <a:latin typeface="+mn-lt"/>
        <a:ea typeface="+mn-ea"/>
        <a:cs typeface="+mn-cs"/>
      </a:defRPr>
    </a:lvl5pPr>
    <a:lvl6pPr marL="1683663" algn="l" defTabSz="336733" rtl="0" eaLnBrk="1" latinLnBrk="0" hangingPunct="1">
      <a:defRPr sz="900" kern="1200">
        <a:solidFill>
          <a:schemeClr val="tx1"/>
        </a:solidFill>
        <a:latin typeface="+mn-lt"/>
        <a:ea typeface="+mn-ea"/>
        <a:cs typeface="+mn-cs"/>
      </a:defRPr>
    </a:lvl6pPr>
    <a:lvl7pPr marL="2020396" algn="l" defTabSz="336733" rtl="0" eaLnBrk="1" latinLnBrk="0" hangingPunct="1">
      <a:defRPr sz="900" kern="1200">
        <a:solidFill>
          <a:schemeClr val="tx1"/>
        </a:solidFill>
        <a:latin typeface="+mn-lt"/>
        <a:ea typeface="+mn-ea"/>
        <a:cs typeface="+mn-cs"/>
      </a:defRPr>
    </a:lvl7pPr>
    <a:lvl8pPr marL="2357129" algn="l" defTabSz="336733" rtl="0" eaLnBrk="1" latinLnBrk="0" hangingPunct="1">
      <a:defRPr sz="900" kern="1200">
        <a:solidFill>
          <a:schemeClr val="tx1"/>
        </a:solidFill>
        <a:latin typeface="+mn-lt"/>
        <a:ea typeface="+mn-ea"/>
        <a:cs typeface="+mn-cs"/>
      </a:defRPr>
    </a:lvl8pPr>
    <a:lvl9pPr marL="2693861" algn="l" defTabSz="336733"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952500" y="685800"/>
            <a:ext cx="4953000" cy="3429000"/>
          </a:xfrm>
        </p:spPr>
      </p:sp>
      <p:sp>
        <p:nvSpPr>
          <p:cNvPr id="3" name="Notizenplatzhalter 2"/>
          <p:cNvSpPr>
            <a:spLocks noGrp="1"/>
          </p:cNvSpPr>
          <p:nvPr>
            <p:ph type="body" idx="1"/>
          </p:nvPr>
        </p:nvSpPr>
        <p:spPr/>
        <p:txBody>
          <a:bodyPr/>
          <a:lstStyle/>
          <a:p>
            <a:r>
              <a:rPr lang="de-DE" dirty="0" smtClean="0"/>
              <a:t>Begrüßung</a:t>
            </a:r>
            <a:r>
              <a:rPr lang="de-DE" baseline="0" dirty="0" smtClean="0"/>
              <a:t> - Vorstellung</a:t>
            </a:r>
            <a:endParaRPr lang="de-DE" dirty="0"/>
          </a:p>
        </p:txBody>
      </p:sp>
      <p:sp>
        <p:nvSpPr>
          <p:cNvPr id="4" name="Foliennummernplatzhalter 3"/>
          <p:cNvSpPr>
            <a:spLocks noGrp="1"/>
          </p:cNvSpPr>
          <p:nvPr>
            <p:ph type="sldNum" sz="quarter" idx="10"/>
          </p:nvPr>
        </p:nvSpPr>
        <p:spPr/>
        <p:txBody>
          <a:bodyPr/>
          <a:lstStyle/>
          <a:p>
            <a:fld id="{FA10FA86-AECA-974D-84CE-7E01B2E8757A}" type="slidenum">
              <a:rPr lang="de-DE" smtClean="0"/>
              <a:pPr/>
              <a:t>1</a:t>
            </a:fld>
            <a:endParaRPr lang="de-DE"/>
          </a:p>
        </p:txBody>
      </p:sp>
    </p:spTree>
    <p:extLst>
      <p:ext uri="{BB962C8B-B14F-4D97-AF65-F5344CB8AC3E}">
        <p14:creationId xmlns:p14="http://schemas.microsoft.com/office/powerpoint/2010/main" val="24582163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952500" y="685800"/>
            <a:ext cx="4953000" cy="3429000"/>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10FA86-AECA-974D-84CE-7E01B2E8757A}" type="slidenum">
              <a:rPr lang="de-DE" smtClean="0"/>
              <a:pPr/>
              <a:t>10</a:t>
            </a:fld>
            <a:endParaRPr lang="de-DE"/>
          </a:p>
        </p:txBody>
      </p:sp>
    </p:spTree>
    <p:extLst>
      <p:ext uri="{BB962C8B-B14F-4D97-AF65-F5344CB8AC3E}">
        <p14:creationId xmlns:p14="http://schemas.microsoft.com/office/powerpoint/2010/main" val="27115750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952500" y="685800"/>
            <a:ext cx="4953000" cy="3429000"/>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10FA86-AECA-974D-84CE-7E01B2E8757A}" type="slidenum">
              <a:rPr lang="de-DE" smtClean="0"/>
              <a:pPr/>
              <a:t>11</a:t>
            </a:fld>
            <a:endParaRPr lang="de-DE"/>
          </a:p>
        </p:txBody>
      </p:sp>
    </p:spTree>
    <p:extLst>
      <p:ext uri="{BB962C8B-B14F-4D97-AF65-F5344CB8AC3E}">
        <p14:creationId xmlns:p14="http://schemas.microsoft.com/office/powerpoint/2010/main" val="27115750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952500" y="685800"/>
            <a:ext cx="4953000" cy="3429000"/>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10FA86-AECA-974D-84CE-7E01B2E8757A}" type="slidenum">
              <a:rPr lang="de-DE" smtClean="0"/>
              <a:pPr/>
              <a:t>12</a:t>
            </a:fld>
            <a:endParaRPr lang="de-DE"/>
          </a:p>
        </p:txBody>
      </p:sp>
    </p:spTree>
    <p:extLst>
      <p:ext uri="{BB962C8B-B14F-4D97-AF65-F5344CB8AC3E}">
        <p14:creationId xmlns:p14="http://schemas.microsoft.com/office/powerpoint/2010/main" val="27115750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952500" y="685800"/>
            <a:ext cx="4953000" cy="3429000"/>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10FA86-AECA-974D-84CE-7E01B2E8757A}" type="slidenum">
              <a:rPr lang="de-DE" smtClean="0"/>
              <a:pPr/>
              <a:t>13</a:t>
            </a:fld>
            <a:endParaRPr lang="de-DE"/>
          </a:p>
        </p:txBody>
      </p:sp>
    </p:spTree>
    <p:extLst>
      <p:ext uri="{BB962C8B-B14F-4D97-AF65-F5344CB8AC3E}">
        <p14:creationId xmlns:p14="http://schemas.microsoft.com/office/powerpoint/2010/main" val="27115750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952500" y="685800"/>
            <a:ext cx="4953000" cy="3429000"/>
          </a:xfrm>
        </p:spPr>
      </p:sp>
      <p:sp>
        <p:nvSpPr>
          <p:cNvPr id="3" name="Notizenplatzhalter 2"/>
          <p:cNvSpPr>
            <a:spLocks noGrp="1"/>
          </p:cNvSpPr>
          <p:nvPr>
            <p:ph type="body" idx="1"/>
          </p:nvPr>
        </p:nvSpPr>
        <p:spPr/>
        <p:txBody>
          <a:bodyPr/>
          <a:lstStyle/>
          <a:p>
            <a:r>
              <a:rPr lang="de-DE" dirty="0" smtClean="0"/>
              <a:t>Diese Vermutung, dass</a:t>
            </a:r>
            <a:r>
              <a:rPr lang="de-DE" baseline="0" dirty="0" smtClean="0"/>
              <a:t> es sich bei den </a:t>
            </a:r>
            <a:r>
              <a:rPr lang="de-DE" baseline="0" dirty="0" err="1" smtClean="0"/>
              <a:t>Popping</a:t>
            </a:r>
            <a:r>
              <a:rPr lang="de-DE" baseline="0" dirty="0" smtClean="0"/>
              <a:t> </a:t>
            </a:r>
            <a:r>
              <a:rPr lang="de-DE" baseline="0" dirty="0" err="1" smtClean="0"/>
              <a:t>Bobas</a:t>
            </a:r>
            <a:r>
              <a:rPr lang="de-DE" baseline="0" dirty="0" smtClean="0"/>
              <a:t> um </a:t>
            </a:r>
            <a:r>
              <a:rPr lang="de-DE" baseline="0" dirty="0" err="1" smtClean="0"/>
              <a:t>Alginatperlen</a:t>
            </a:r>
            <a:r>
              <a:rPr lang="de-DE" baseline="0" dirty="0" smtClean="0"/>
              <a:t> handelt, wird bestätigt.</a:t>
            </a:r>
          </a:p>
          <a:p>
            <a:r>
              <a:rPr lang="de-DE" baseline="0" dirty="0" smtClean="0"/>
              <a:t>Es handelt sich dabei um molekulare Küche: Hier ein Rezept für diese &gt;&gt; Versuch vorführen...</a:t>
            </a:r>
          </a:p>
          <a:p>
            <a:r>
              <a:rPr lang="de-DE" baseline="0" dirty="0" smtClean="0"/>
              <a:t> </a:t>
            </a:r>
            <a:endParaRPr lang="de-DE" dirty="0" smtClean="0"/>
          </a:p>
          <a:p>
            <a:endParaRPr lang="de-DE" dirty="0"/>
          </a:p>
        </p:txBody>
      </p:sp>
      <p:sp>
        <p:nvSpPr>
          <p:cNvPr id="4" name="Foliennummernplatzhalter 3"/>
          <p:cNvSpPr>
            <a:spLocks noGrp="1"/>
          </p:cNvSpPr>
          <p:nvPr>
            <p:ph type="sldNum" sz="quarter" idx="10"/>
          </p:nvPr>
        </p:nvSpPr>
        <p:spPr/>
        <p:txBody>
          <a:bodyPr/>
          <a:lstStyle/>
          <a:p>
            <a:fld id="{FA10FA86-AECA-974D-84CE-7E01B2E8757A}" type="slidenum">
              <a:rPr lang="de-DE" smtClean="0"/>
              <a:pPr/>
              <a:t>14</a:t>
            </a:fld>
            <a:endParaRPr lang="de-DE"/>
          </a:p>
        </p:txBody>
      </p:sp>
    </p:spTree>
    <p:extLst>
      <p:ext uri="{BB962C8B-B14F-4D97-AF65-F5344CB8AC3E}">
        <p14:creationId xmlns:p14="http://schemas.microsoft.com/office/powerpoint/2010/main" val="3866078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952500" y="685800"/>
            <a:ext cx="4953000" cy="3429000"/>
          </a:xfrm>
        </p:spPr>
      </p:sp>
      <p:sp>
        <p:nvSpPr>
          <p:cNvPr id="3" name="Notizenplatzhalter 2"/>
          <p:cNvSpPr>
            <a:spLocks noGrp="1"/>
          </p:cNvSpPr>
          <p:nvPr>
            <p:ph type="body" idx="1"/>
          </p:nvPr>
        </p:nvSpPr>
        <p:spPr/>
        <p:txBody>
          <a:bodyPr/>
          <a:lstStyle/>
          <a:p>
            <a:r>
              <a:rPr lang="de-DE" b="0" dirty="0" smtClean="0">
                <a:solidFill>
                  <a:schemeClr val="tx1"/>
                </a:solidFill>
              </a:rPr>
              <a:t>Was geschieht dabei: </a:t>
            </a:r>
            <a:r>
              <a:rPr lang="de-DE" b="0" dirty="0" err="1" smtClean="0">
                <a:solidFill>
                  <a:schemeClr val="tx1"/>
                </a:solidFill>
              </a:rPr>
              <a:t>Alginate</a:t>
            </a:r>
            <a:r>
              <a:rPr lang="de-DE" b="0" dirty="0" smtClean="0">
                <a:solidFill>
                  <a:schemeClr val="tx1"/>
                </a:solidFill>
              </a:rPr>
              <a:t> sind</a:t>
            </a:r>
            <a:r>
              <a:rPr lang="de-DE" b="0" baseline="0" dirty="0" smtClean="0">
                <a:solidFill>
                  <a:schemeClr val="tx1"/>
                </a:solidFill>
              </a:rPr>
              <a:t> Polysaccharide aus den beiden </a:t>
            </a:r>
            <a:r>
              <a:rPr lang="de-DE" b="0" baseline="0" dirty="0" err="1" smtClean="0">
                <a:solidFill>
                  <a:schemeClr val="tx1"/>
                </a:solidFill>
              </a:rPr>
              <a:t>Uronsäuren</a:t>
            </a:r>
            <a:r>
              <a:rPr lang="de-DE" b="0" baseline="0" dirty="0" smtClean="0">
                <a:solidFill>
                  <a:schemeClr val="tx1"/>
                </a:solidFill>
              </a:rPr>
              <a:t> a-L-</a:t>
            </a:r>
            <a:r>
              <a:rPr lang="de-DE" b="0" baseline="0" dirty="0" err="1" smtClean="0">
                <a:solidFill>
                  <a:schemeClr val="tx1"/>
                </a:solidFill>
              </a:rPr>
              <a:t>Guluronsäure</a:t>
            </a:r>
            <a:r>
              <a:rPr lang="de-DE" b="0" baseline="0" dirty="0" smtClean="0">
                <a:solidFill>
                  <a:schemeClr val="tx1"/>
                </a:solidFill>
              </a:rPr>
              <a:t> und b-D-</a:t>
            </a:r>
            <a:r>
              <a:rPr lang="de-DE" b="0" baseline="0" dirty="0" err="1" smtClean="0">
                <a:solidFill>
                  <a:schemeClr val="tx1"/>
                </a:solidFill>
              </a:rPr>
              <a:t>Mannuronsäure</a:t>
            </a:r>
            <a:r>
              <a:rPr lang="de-DE" b="0" baseline="0" dirty="0" smtClean="0">
                <a:solidFill>
                  <a:schemeClr val="tx1"/>
                </a:solidFill>
              </a:rPr>
              <a:t>, die 1,4-glycosidisch zu langen Ketten verbunden sind. Dabei liegen </a:t>
            </a:r>
            <a:r>
              <a:rPr lang="de-DE" b="0" baseline="0" dirty="0" err="1" smtClean="0">
                <a:solidFill>
                  <a:schemeClr val="tx1"/>
                </a:solidFill>
              </a:rPr>
              <a:t>Mannuronsäure</a:t>
            </a:r>
            <a:r>
              <a:rPr lang="de-DE" b="0" baseline="0" dirty="0" smtClean="0">
                <a:solidFill>
                  <a:schemeClr val="tx1"/>
                </a:solidFill>
              </a:rPr>
              <a:t> und </a:t>
            </a:r>
            <a:r>
              <a:rPr lang="de-DE" b="0" baseline="0" dirty="0" err="1" smtClean="0">
                <a:solidFill>
                  <a:schemeClr val="tx1"/>
                </a:solidFill>
              </a:rPr>
              <a:t>Guluronsäure</a:t>
            </a:r>
            <a:r>
              <a:rPr lang="de-DE" b="0" baseline="0" dirty="0" smtClean="0">
                <a:solidFill>
                  <a:schemeClr val="tx1"/>
                </a:solidFill>
              </a:rPr>
              <a:t> in Blöcken vor (G-Blöcke, M-Blöcke); es bildet sich insbesondere in den G-Blöcken eine zickzackartige Faltstruktur aus.</a:t>
            </a:r>
          </a:p>
          <a:p>
            <a:r>
              <a:rPr lang="de-DE" b="0" baseline="0" dirty="0" smtClean="0">
                <a:solidFill>
                  <a:schemeClr val="tx1"/>
                </a:solidFill>
              </a:rPr>
              <a:t>Als Na-</a:t>
            </a:r>
            <a:r>
              <a:rPr lang="de-DE" b="0" baseline="0" dirty="0" err="1" smtClean="0">
                <a:solidFill>
                  <a:schemeClr val="tx1"/>
                </a:solidFill>
              </a:rPr>
              <a:t>Alginat</a:t>
            </a:r>
            <a:r>
              <a:rPr lang="de-DE" b="0" baseline="0" dirty="0" smtClean="0">
                <a:solidFill>
                  <a:schemeClr val="tx1"/>
                </a:solidFill>
              </a:rPr>
              <a:t> liegen die langen Ketten als Sol vor &gt;&gt; löslich</a:t>
            </a:r>
          </a:p>
          <a:p>
            <a:r>
              <a:rPr lang="de-DE" b="0" baseline="0" dirty="0" smtClean="0">
                <a:solidFill>
                  <a:schemeClr val="tx1"/>
                </a:solidFill>
              </a:rPr>
              <a:t>Beim Eintropfen in eine Ca2+-Lösung bildet sich aus dem löslichen Sol ein unlösliches Gel, in dem immer zwei G-Block-Ketten über die </a:t>
            </a:r>
            <a:r>
              <a:rPr lang="de-DE" b="0" baseline="0" dirty="0" err="1" smtClean="0">
                <a:solidFill>
                  <a:schemeClr val="tx1"/>
                </a:solidFill>
              </a:rPr>
              <a:t>Ca</a:t>
            </a:r>
            <a:r>
              <a:rPr lang="de-DE" b="0" baseline="0" dirty="0" smtClean="0">
                <a:solidFill>
                  <a:schemeClr val="tx1"/>
                </a:solidFill>
              </a:rPr>
              <a:t>-Ionen koordinativ gebunden werden &gt;&gt; egg-box-modell</a:t>
            </a:r>
          </a:p>
          <a:p>
            <a:r>
              <a:rPr lang="de-DE" b="0" baseline="0" dirty="0" smtClean="0">
                <a:solidFill>
                  <a:schemeClr val="tx1"/>
                </a:solidFill>
              </a:rPr>
              <a:t>Es bildet sich spontan eine Grenzfläche aus, wodurch die Tropfen entstehen.</a:t>
            </a:r>
          </a:p>
          <a:p>
            <a:endParaRPr lang="de-DE" b="0" baseline="0" dirty="0" smtClean="0">
              <a:solidFill>
                <a:schemeClr val="tx1"/>
              </a:solidFill>
            </a:endParaRPr>
          </a:p>
          <a:p>
            <a:r>
              <a:rPr lang="de-DE" b="0" baseline="0" dirty="0" smtClean="0">
                <a:solidFill>
                  <a:schemeClr val="tx1"/>
                </a:solidFill>
              </a:rPr>
              <a:t> </a:t>
            </a:r>
            <a:endParaRPr lang="de-DE" b="0" dirty="0">
              <a:solidFill>
                <a:schemeClr val="tx1"/>
              </a:solidFill>
            </a:endParaRPr>
          </a:p>
        </p:txBody>
      </p:sp>
      <p:sp>
        <p:nvSpPr>
          <p:cNvPr id="4" name="Foliennummernplatzhalter 3"/>
          <p:cNvSpPr>
            <a:spLocks noGrp="1"/>
          </p:cNvSpPr>
          <p:nvPr>
            <p:ph type="sldNum" sz="quarter" idx="10"/>
          </p:nvPr>
        </p:nvSpPr>
        <p:spPr/>
        <p:txBody>
          <a:bodyPr/>
          <a:lstStyle/>
          <a:p>
            <a:fld id="{FA10FA86-AECA-974D-84CE-7E01B2E8757A}" type="slidenum">
              <a:rPr lang="de-DE" smtClean="0"/>
              <a:pPr/>
              <a:t>15</a:t>
            </a:fld>
            <a:endParaRPr lang="de-DE"/>
          </a:p>
        </p:txBody>
      </p:sp>
    </p:spTree>
    <p:extLst>
      <p:ext uri="{BB962C8B-B14F-4D97-AF65-F5344CB8AC3E}">
        <p14:creationId xmlns:p14="http://schemas.microsoft.com/office/powerpoint/2010/main" val="22453316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952500" y="685800"/>
            <a:ext cx="4953000" cy="3429000"/>
          </a:xfrm>
        </p:spPr>
      </p:sp>
      <p:sp>
        <p:nvSpPr>
          <p:cNvPr id="3" name="Notizenplatzhalter 2"/>
          <p:cNvSpPr>
            <a:spLocks noGrp="1"/>
          </p:cNvSpPr>
          <p:nvPr>
            <p:ph type="body" idx="1"/>
          </p:nvPr>
        </p:nvSpPr>
        <p:spPr/>
        <p:txBody>
          <a:bodyPr/>
          <a:lstStyle/>
          <a:p>
            <a:r>
              <a:rPr lang="de-DE" dirty="0" smtClean="0"/>
              <a:t>D</a:t>
            </a:r>
            <a:r>
              <a:rPr lang="de-DE" baseline="0" dirty="0" smtClean="0"/>
              <a:t>ie Gelbildung ist mit weiteren Metallionen möglich. Allerdings sind die Produkte nicht für den Verzehr geeignet.</a:t>
            </a:r>
          </a:p>
          <a:p>
            <a:r>
              <a:rPr lang="de-DE" baseline="0" dirty="0" smtClean="0"/>
              <a:t>Ggf. Versuch auch hier zeigen...</a:t>
            </a:r>
            <a:endParaRPr lang="de-DE" dirty="0"/>
          </a:p>
        </p:txBody>
      </p:sp>
      <p:sp>
        <p:nvSpPr>
          <p:cNvPr id="4" name="Foliennummernplatzhalter 3"/>
          <p:cNvSpPr>
            <a:spLocks noGrp="1"/>
          </p:cNvSpPr>
          <p:nvPr>
            <p:ph type="sldNum" sz="quarter" idx="10"/>
          </p:nvPr>
        </p:nvSpPr>
        <p:spPr/>
        <p:txBody>
          <a:bodyPr/>
          <a:lstStyle/>
          <a:p>
            <a:fld id="{FA10FA86-AECA-974D-84CE-7E01B2E8757A}" type="slidenum">
              <a:rPr lang="de-DE" smtClean="0"/>
              <a:pPr/>
              <a:t>16</a:t>
            </a:fld>
            <a:endParaRPr lang="de-DE"/>
          </a:p>
        </p:txBody>
      </p:sp>
    </p:spTree>
    <p:extLst>
      <p:ext uri="{BB962C8B-B14F-4D97-AF65-F5344CB8AC3E}">
        <p14:creationId xmlns:p14="http://schemas.microsoft.com/office/powerpoint/2010/main" val="22453316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952500" y="685800"/>
            <a:ext cx="4953000" cy="3429000"/>
          </a:xfrm>
        </p:spPr>
      </p:sp>
      <p:sp>
        <p:nvSpPr>
          <p:cNvPr id="3" name="Notizenplatzhalter 2"/>
          <p:cNvSpPr>
            <a:spLocks noGrp="1"/>
          </p:cNvSpPr>
          <p:nvPr>
            <p:ph type="body" idx="1"/>
          </p:nvPr>
        </p:nvSpPr>
        <p:spPr/>
        <p:txBody>
          <a:bodyPr/>
          <a:lstStyle/>
          <a:p>
            <a:r>
              <a:rPr lang="de-DE" dirty="0" smtClean="0"/>
              <a:t>Jetzt</a:t>
            </a:r>
            <a:r>
              <a:rPr lang="de-DE" baseline="0" dirty="0" smtClean="0"/>
              <a:t> haben wir und so lange mit den </a:t>
            </a:r>
            <a:r>
              <a:rPr lang="de-DE" baseline="0" dirty="0" err="1" smtClean="0"/>
              <a:t>Popping-Bobas</a:t>
            </a:r>
            <a:r>
              <a:rPr lang="de-DE" baseline="0" dirty="0" smtClean="0"/>
              <a:t> beschäftigt, dass wir zum Abschluss uns noch einmal den schwarzen Perlen widmen möchten. Diese bestehen aus Tapiokastärke und werden mit etwas Wasser und Zuckercouleur angerührt und anschließend gekocht. </a:t>
            </a:r>
          </a:p>
          <a:p>
            <a:r>
              <a:rPr lang="de-DE" baseline="0" dirty="0" smtClean="0"/>
              <a:t>Beim Herstellen dieser Perlen haben wir jedoch ein interessantes Phänomen beobachtet, das Sie sicherlich auch schon einmal beim Anrühren von Pudding bemerkt haben.</a:t>
            </a:r>
          </a:p>
          <a:p>
            <a:r>
              <a:rPr lang="de-DE" baseline="0" dirty="0" smtClean="0"/>
              <a:t>Es geht um das Phänomen der </a:t>
            </a:r>
            <a:r>
              <a:rPr lang="de-DE" baseline="0" dirty="0" err="1" smtClean="0"/>
              <a:t>Dilatanz</a:t>
            </a:r>
            <a:r>
              <a:rPr lang="de-DE" baseline="0" dirty="0" smtClean="0"/>
              <a:t>. &gt;&gt; Versuch vorführen mit Hammer...</a:t>
            </a:r>
          </a:p>
        </p:txBody>
      </p:sp>
      <p:sp>
        <p:nvSpPr>
          <p:cNvPr id="4" name="Foliennummernplatzhalter 3"/>
          <p:cNvSpPr>
            <a:spLocks noGrp="1"/>
          </p:cNvSpPr>
          <p:nvPr>
            <p:ph type="sldNum" sz="quarter" idx="10"/>
          </p:nvPr>
        </p:nvSpPr>
        <p:spPr/>
        <p:txBody>
          <a:bodyPr/>
          <a:lstStyle/>
          <a:p>
            <a:fld id="{FA10FA86-AECA-974D-84CE-7E01B2E8757A}" type="slidenum">
              <a:rPr lang="de-DE" smtClean="0"/>
              <a:pPr/>
              <a:t>17</a:t>
            </a:fld>
            <a:endParaRPr lang="de-DE"/>
          </a:p>
        </p:txBody>
      </p:sp>
    </p:spTree>
    <p:extLst>
      <p:ext uri="{BB962C8B-B14F-4D97-AF65-F5344CB8AC3E}">
        <p14:creationId xmlns:p14="http://schemas.microsoft.com/office/powerpoint/2010/main" val="30308603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952500" y="685800"/>
            <a:ext cx="4953000" cy="3429000"/>
          </a:xfrm>
        </p:spPr>
      </p:sp>
      <p:sp>
        <p:nvSpPr>
          <p:cNvPr id="3" name="Notizenplatzhalter 2"/>
          <p:cNvSpPr>
            <a:spLocks noGrp="1"/>
          </p:cNvSpPr>
          <p:nvPr>
            <p:ph type="body" idx="1"/>
          </p:nvPr>
        </p:nvSpPr>
        <p:spPr/>
        <p:txBody>
          <a:bodyPr/>
          <a:lstStyle/>
          <a:p>
            <a:r>
              <a:rPr lang="de-DE" dirty="0" smtClean="0"/>
              <a:t>Wie</a:t>
            </a:r>
            <a:r>
              <a:rPr lang="de-DE" baseline="0" dirty="0" smtClean="0"/>
              <a:t> hoffentlich nun deutlich geworden ist, ist das Thema Bubble-Tea sehr wohl ein Thema für den CU – sowohl in der SI als auch in der SII. </a:t>
            </a:r>
          </a:p>
          <a:p>
            <a:endParaRPr lang="de-DE" dirty="0"/>
          </a:p>
        </p:txBody>
      </p:sp>
      <p:sp>
        <p:nvSpPr>
          <p:cNvPr id="4" name="Foliennummernplatzhalter 3"/>
          <p:cNvSpPr>
            <a:spLocks noGrp="1"/>
          </p:cNvSpPr>
          <p:nvPr>
            <p:ph type="sldNum" sz="quarter" idx="10"/>
          </p:nvPr>
        </p:nvSpPr>
        <p:spPr/>
        <p:txBody>
          <a:bodyPr/>
          <a:lstStyle/>
          <a:p>
            <a:fld id="{FA10FA86-AECA-974D-84CE-7E01B2E8757A}" type="slidenum">
              <a:rPr lang="de-DE" smtClean="0"/>
              <a:pPr/>
              <a:t>18</a:t>
            </a:fld>
            <a:endParaRPr lang="de-DE"/>
          </a:p>
        </p:txBody>
      </p:sp>
    </p:spTree>
    <p:extLst>
      <p:ext uri="{BB962C8B-B14F-4D97-AF65-F5344CB8AC3E}">
        <p14:creationId xmlns:p14="http://schemas.microsoft.com/office/powerpoint/2010/main" val="30859332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952500" y="685800"/>
            <a:ext cx="4953000" cy="3429000"/>
          </a:xfrm>
        </p:spPr>
      </p:sp>
      <p:sp>
        <p:nvSpPr>
          <p:cNvPr id="3" name="Notizenplatzhalter 2"/>
          <p:cNvSpPr>
            <a:spLocks noGrp="1"/>
          </p:cNvSpPr>
          <p:nvPr>
            <p:ph type="body" idx="1"/>
          </p:nvPr>
        </p:nvSpPr>
        <p:spPr/>
        <p:txBody>
          <a:bodyPr/>
          <a:lstStyle/>
          <a:p>
            <a:r>
              <a:rPr lang="de-DE" baseline="0" dirty="0" smtClean="0"/>
              <a:t>Das Thema Bubble Tea eignet sich jedoch nicht nur für die Vermittlung von chemischen Fachinhalten und Fachmethoden, sondern bietet auch als aktuell kontrovers diskutierbares Thema Ansätze zur Förderung der Bewertungskompetenz und kann einen wichtigen Beitrag zur Gesundheitserziehung und zur kritischen Auseinandersetzung mit Medien beitragen (Stichwort: Erziehung zum mündigen Bürger). An den Zeitungsausschnitten aus dem Einstieg und vor allem aus dem Header der Bild-Online Chemiker finden Giftstoffe im Bubble-Tea können Ihre Schülerinnen und Schüler sehr gut nachvollziehen, wie Medien Meinung machen und wie diese leicht zu einer falschen und undifferenzierten Haltung auch bei den Schülern führen kann. Liest man in der Originalquelle nach, so heißt es dort: Die Stichprobenmenge ist zu gering, </a:t>
            </a:r>
            <a:r>
              <a:rPr lang="de-DE" baseline="0" dirty="0" err="1" smtClean="0"/>
              <a:t>alsdass</a:t>
            </a:r>
            <a:r>
              <a:rPr lang="de-DE" baseline="0" dirty="0" smtClean="0"/>
              <a:t> man valide Aussagen treffen könne. Zudem hat das Institut nur Spuren nachgewiesen; Angaben zu Konzentrationen der betreffenden Stoffe liegen derzeit noch nicht vor. </a:t>
            </a:r>
          </a:p>
          <a:p>
            <a:r>
              <a:rPr lang="de-DE" baseline="0" dirty="0" smtClean="0"/>
              <a:t>Dies soll natürlich nicht die sehr wohl nachzuweisenden bedenklichen Farbstoffe wie </a:t>
            </a:r>
            <a:r>
              <a:rPr lang="de-DE" baseline="0" dirty="0" err="1" smtClean="0"/>
              <a:t>Tartrazin</a:t>
            </a:r>
            <a:r>
              <a:rPr lang="de-DE" baseline="0" dirty="0" smtClean="0"/>
              <a:t>-Gelb (E 102) oder </a:t>
            </a:r>
            <a:r>
              <a:rPr lang="de-DE" baseline="0" dirty="0" err="1" smtClean="0"/>
              <a:t>Allurarot</a:t>
            </a:r>
            <a:r>
              <a:rPr lang="de-DE" baseline="0" dirty="0" smtClean="0"/>
              <a:t> (E 129) und die nachzuweisenden PCBs bagatellisieren. Es soll nur deutlich machen, dass durch solche Artikel Dinge hineininterpretiert werden, die mit dem eigentlichen Kernproblem (zu viel Zucker!!!) wenig zu tun haben und davon ablenken.</a:t>
            </a:r>
            <a:endParaRPr lang="de-DE" dirty="0"/>
          </a:p>
        </p:txBody>
      </p:sp>
      <p:sp>
        <p:nvSpPr>
          <p:cNvPr id="4" name="Foliennummernplatzhalter 3"/>
          <p:cNvSpPr>
            <a:spLocks noGrp="1"/>
          </p:cNvSpPr>
          <p:nvPr>
            <p:ph type="sldNum" sz="quarter" idx="10"/>
          </p:nvPr>
        </p:nvSpPr>
        <p:spPr/>
        <p:txBody>
          <a:bodyPr/>
          <a:lstStyle/>
          <a:p>
            <a:fld id="{FA10FA86-AECA-974D-84CE-7E01B2E8757A}" type="slidenum">
              <a:rPr lang="de-DE" smtClean="0"/>
              <a:pPr/>
              <a:t>19</a:t>
            </a:fld>
            <a:endParaRPr lang="de-DE"/>
          </a:p>
        </p:txBody>
      </p:sp>
    </p:spTree>
    <p:extLst>
      <p:ext uri="{BB962C8B-B14F-4D97-AF65-F5344CB8AC3E}">
        <p14:creationId xmlns:p14="http://schemas.microsoft.com/office/powerpoint/2010/main" val="7672559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952500" y="685800"/>
            <a:ext cx="4953000" cy="3429000"/>
          </a:xfrm>
        </p:spPr>
      </p:sp>
      <p:sp>
        <p:nvSpPr>
          <p:cNvPr id="3" name="Notizenplatzhalter 2"/>
          <p:cNvSpPr>
            <a:spLocks noGrp="1"/>
          </p:cNvSpPr>
          <p:nvPr>
            <p:ph type="body" idx="1"/>
          </p:nvPr>
        </p:nvSpPr>
        <p:spPr/>
        <p:txBody>
          <a:bodyPr/>
          <a:lstStyle/>
          <a:p>
            <a:r>
              <a:rPr lang="de-DE" dirty="0" smtClean="0"/>
              <a:t>Bubble Tea – das derzeit</a:t>
            </a:r>
            <a:r>
              <a:rPr lang="de-DE" baseline="0" dirty="0" smtClean="0"/>
              <a:t> bei Kindern und Jugendlichen total angesagte Modegetränk. Bubble Tea Bars schießen an jeder Ecke wie Pilze aus dem Boden, und auch eine große fast-food-Kette hat dieses Getränk mit den </a:t>
            </a:r>
            <a:r>
              <a:rPr lang="de-DE" baseline="0" dirty="0" err="1" smtClean="0"/>
              <a:t>quietischig</a:t>
            </a:r>
            <a:r>
              <a:rPr lang="de-DE" baseline="0" dirty="0" smtClean="0"/>
              <a:t> bunten Perlen darin ins Programm aufgenommen. </a:t>
            </a:r>
          </a:p>
          <a:p>
            <a:r>
              <a:rPr lang="de-DE" baseline="0" dirty="0" smtClean="0"/>
              <a:t>Doch in jüngster Zeit mehren sich kritische Stimmen... </a:t>
            </a:r>
            <a:endParaRPr lang="de-DE" dirty="0"/>
          </a:p>
        </p:txBody>
      </p:sp>
      <p:sp>
        <p:nvSpPr>
          <p:cNvPr id="4" name="Foliennummernplatzhalter 3"/>
          <p:cNvSpPr>
            <a:spLocks noGrp="1"/>
          </p:cNvSpPr>
          <p:nvPr>
            <p:ph type="sldNum" sz="quarter" idx="10"/>
          </p:nvPr>
        </p:nvSpPr>
        <p:spPr/>
        <p:txBody>
          <a:bodyPr/>
          <a:lstStyle/>
          <a:p>
            <a:fld id="{FA10FA86-AECA-974D-84CE-7E01B2E8757A}" type="slidenum">
              <a:rPr lang="de-DE" smtClean="0"/>
              <a:pPr/>
              <a:t>2</a:t>
            </a:fld>
            <a:endParaRPr lang="de-DE"/>
          </a:p>
        </p:txBody>
      </p:sp>
    </p:spTree>
    <p:extLst>
      <p:ext uri="{BB962C8B-B14F-4D97-AF65-F5344CB8AC3E}">
        <p14:creationId xmlns:p14="http://schemas.microsoft.com/office/powerpoint/2010/main" val="212951275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952500" y="685800"/>
            <a:ext cx="4953000" cy="3429000"/>
          </a:xfrm>
        </p:spPr>
      </p:sp>
      <p:sp>
        <p:nvSpPr>
          <p:cNvPr id="3" name="Notizenplatzhalter 2"/>
          <p:cNvSpPr>
            <a:spLocks noGrp="1"/>
          </p:cNvSpPr>
          <p:nvPr>
            <p:ph type="body" idx="1"/>
          </p:nvPr>
        </p:nvSpPr>
        <p:spPr/>
        <p:txBody>
          <a:bodyPr/>
          <a:lstStyle/>
          <a:p>
            <a:r>
              <a:rPr lang="de-DE" dirty="0" smtClean="0"/>
              <a:t>Abschließend noch ein kurzer</a:t>
            </a:r>
            <a:r>
              <a:rPr lang="de-DE" baseline="0" dirty="0" smtClean="0"/>
              <a:t> Ausblick in weitere Anwendungen für </a:t>
            </a:r>
            <a:r>
              <a:rPr lang="de-DE" baseline="0" dirty="0" err="1" smtClean="0"/>
              <a:t>Alginate</a:t>
            </a:r>
            <a:r>
              <a:rPr lang="de-DE" baseline="0" smtClean="0"/>
              <a:t>:</a:t>
            </a:r>
            <a:endParaRPr lang="de-DE"/>
          </a:p>
        </p:txBody>
      </p:sp>
      <p:sp>
        <p:nvSpPr>
          <p:cNvPr id="4" name="Foliennummernplatzhalter 3"/>
          <p:cNvSpPr>
            <a:spLocks noGrp="1"/>
          </p:cNvSpPr>
          <p:nvPr>
            <p:ph type="sldNum" sz="quarter" idx="10"/>
          </p:nvPr>
        </p:nvSpPr>
        <p:spPr/>
        <p:txBody>
          <a:bodyPr/>
          <a:lstStyle/>
          <a:p>
            <a:fld id="{FA10FA86-AECA-974D-84CE-7E01B2E8757A}" type="slidenum">
              <a:rPr lang="de-DE" smtClean="0"/>
              <a:pPr/>
              <a:t>20</a:t>
            </a:fld>
            <a:endParaRPr lang="de-DE"/>
          </a:p>
        </p:txBody>
      </p:sp>
    </p:spTree>
    <p:extLst>
      <p:ext uri="{BB962C8B-B14F-4D97-AF65-F5344CB8AC3E}">
        <p14:creationId xmlns:p14="http://schemas.microsoft.com/office/powerpoint/2010/main" val="349316112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952500" y="685800"/>
            <a:ext cx="4953000" cy="3429000"/>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10FA86-AECA-974D-84CE-7E01B2E8757A}" type="slidenum">
              <a:rPr lang="de-DE" smtClean="0"/>
              <a:pPr/>
              <a:t>22</a:t>
            </a:fld>
            <a:endParaRPr lang="de-DE"/>
          </a:p>
        </p:txBody>
      </p:sp>
    </p:spTree>
    <p:extLst>
      <p:ext uri="{BB962C8B-B14F-4D97-AF65-F5344CB8AC3E}">
        <p14:creationId xmlns:p14="http://schemas.microsoft.com/office/powerpoint/2010/main" val="8905473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952500" y="685800"/>
            <a:ext cx="4953000" cy="3429000"/>
          </a:xfrm>
        </p:spPr>
      </p:sp>
      <p:sp>
        <p:nvSpPr>
          <p:cNvPr id="3" name="Notizenplatzhalter 2"/>
          <p:cNvSpPr>
            <a:spLocks noGrp="1"/>
          </p:cNvSpPr>
          <p:nvPr>
            <p:ph type="body" idx="1"/>
          </p:nvPr>
        </p:nvSpPr>
        <p:spPr/>
        <p:txBody>
          <a:bodyPr/>
          <a:lstStyle/>
          <a:p>
            <a:r>
              <a:rPr lang="de-DE" dirty="0" smtClean="0"/>
              <a:t>Für</a:t>
            </a:r>
            <a:r>
              <a:rPr lang="de-DE" baseline="0" dirty="0" smtClean="0"/>
              <a:t> uns war es reine Neugier, sich einmal diesem Trend zu widmen. Doch dabei haben wir zahlreiche </a:t>
            </a:r>
            <a:r>
              <a:rPr lang="de-DE" baseline="0" dirty="0" err="1" smtClean="0"/>
              <a:t>Anknpüfungspunkte</a:t>
            </a:r>
            <a:r>
              <a:rPr lang="de-DE" baseline="0" dirty="0" smtClean="0"/>
              <a:t> für den CU gefunden...</a:t>
            </a:r>
            <a:endParaRPr lang="de-DE" dirty="0"/>
          </a:p>
        </p:txBody>
      </p:sp>
      <p:sp>
        <p:nvSpPr>
          <p:cNvPr id="4" name="Foliennummernplatzhalter 3"/>
          <p:cNvSpPr>
            <a:spLocks noGrp="1"/>
          </p:cNvSpPr>
          <p:nvPr>
            <p:ph type="sldNum" sz="quarter" idx="10"/>
          </p:nvPr>
        </p:nvSpPr>
        <p:spPr/>
        <p:txBody>
          <a:bodyPr/>
          <a:lstStyle/>
          <a:p>
            <a:fld id="{FA10FA86-AECA-974D-84CE-7E01B2E8757A}" type="slidenum">
              <a:rPr lang="de-DE" smtClean="0"/>
              <a:pPr/>
              <a:t>3</a:t>
            </a:fld>
            <a:endParaRPr lang="de-DE"/>
          </a:p>
        </p:txBody>
      </p:sp>
    </p:spTree>
    <p:extLst>
      <p:ext uri="{BB962C8B-B14F-4D97-AF65-F5344CB8AC3E}">
        <p14:creationId xmlns:p14="http://schemas.microsoft.com/office/powerpoint/2010/main" val="39747250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952500" y="685800"/>
            <a:ext cx="4953000" cy="3429000"/>
          </a:xfrm>
        </p:spPr>
      </p:sp>
      <p:sp>
        <p:nvSpPr>
          <p:cNvPr id="3" name="Notizenplatzhalter 2"/>
          <p:cNvSpPr>
            <a:spLocks noGrp="1"/>
          </p:cNvSpPr>
          <p:nvPr>
            <p:ph type="body" idx="1"/>
          </p:nvPr>
        </p:nvSpPr>
        <p:spPr/>
        <p:txBody>
          <a:bodyPr/>
          <a:lstStyle/>
          <a:p>
            <a:r>
              <a:rPr lang="de-DE" dirty="0" smtClean="0"/>
              <a:t>Zweck</a:t>
            </a:r>
            <a:r>
              <a:rPr lang="de-DE" baseline="0" dirty="0" smtClean="0"/>
              <a:t> des Bubble Tea war es eigentlich, den Kindern den bitteren Tee schmackhaft zu machen, doch das, was heute in den Bubble Tea Bars angeboten wird, ist von dem ursprünglichen Getränk weit entfernt.</a:t>
            </a:r>
          </a:p>
        </p:txBody>
      </p:sp>
      <p:sp>
        <p:nvSpPr>
          <p:cNvPr id="4" name="Foliennummernplatzhalter 3"/>
          <p:cNvSpPr>
            <a:spLocks noGrp="1"/>
          </p:cNvSpPr>
          <p:nvPr>
            <p:ph type="sldNum" sz="quarter" idx="10"/>
          </p:nvPr>
        </p:nvSpPr>
        <p:spPr/>
        <p:txBody>
          <a:bodyPr/>
          <a:lstStyle/>
          <a:p>
            <a:fld id="{FA10FA86-AECA-974D-84CE-7E01B2E8757A}" type="slidenum">
              <a:rPr lang="de-DE" smtClean="0"/>
              <a:pPr/>
              <a:t>4</a:t>
            </a:fld>
            <a:endParaRPr lang="de-DE"/>
          </a:p>
        </p:txBody>
      </p:sp>
    </p:spTree>
    <p:extLst>
      <p:ext uri="{BB962C8B-B14F-4D97-AF65-F5344CB8AC3E}">
        <p14:creationId xmlns:p14="http://schemas.microsoft.com/office/powerpoint/2010/main" val="41606682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952500" y="685800"/>
            <a:ext cx="4953000" cy="3429000"/>
          </a:xfrm>
        </p:spPr>
      </p:sp>
      <p:sp>
        <p:nvSpPr>
          <p:cNvPr id="3" name="Notizenplatzhalter 2"/>
          <p:cNvSpPr>
            <a:spLocks noGrp="1"/>
          </p:cNvSpPr>
          <p:nvPr>
            <p:ph type="body" idx="1"/>
          </p:nvPr>
        </p:nvSpPr>
        <p:spPr/>
        <p:txBody>
          <a:bodyPr/>
          <a:lstStyle/>
          <a:p>
            <a:r>
              <a:rPr lang="de-DE" dirty="0" smtClean="0"/>
              <a:t>Was man in den Läden heute findet ist folgendes:</a:t>
            </a:r>
            <a:r>
              <a:rPr lang="de-DE" baseline="0" dirty="0" smtClean="0"/>
              <a:t> (verschlossene Tees zeigen); zahlreiche Sorten an Tee (grün, schwarz, weiß oder </a:t>
            </a:r>
            <a:r>
              <a:rPr lang="de-DE" baseline="0" dirty="0" err="1" smtClean="0"/>
              <a:t>jasmintee</a:t>
            </a:r>
            <a:r>
              <a:rPr lang="de-DE" baseline="0" dirty="0" smtClean="0"/>
              <a:t>...), mit Milch oder ohne, mit oder ohne Fruchtsaft-</a:t>
            </a:r>
            <a:r>
              <a:rPr lang="de-DE" baseline="0" dirty="0" err="1" smtClean="0"/>
              <a:t>flavour</a:t>
            </a:r>
            <a:r>
              <a:rPr lang="de-DE" baseline="0" dirty="0" smtClean="0"/>
              <a:t> und den entsprechenden </a:t>
            </a:r>
            <a:r>
              <a:rPr lang="de-DE" baseline="0" dirty="0" err="1" smtClean="0"/>
              <a:t>Bubbles</a:t>
            </a:r>
            <a:r>
              <a:rPr lang="de-DE" baseline="0" dirty="0" smtClean="0"/>
              <a:t>, die es in zwei Sorten gibt schwarzbraun und eben bunte </a:t>
            </a:r>
            <a:r>
              <a:rPr lang="de-DE" baseline="0" dirty="0" err="1" smtClean="0"/>
              <a:t>Popping</a:t>
            </a:r>
            <a:r>
              <a:rPr lang="de-DE" baseline="0" dirty="0" smtClean="0"/>
              <a:t> </a:t>
            </a:r>
            <a:r>
              <a:rPr lang="de-DE" baseline="0" dirty="0" err="1" smtClean="0"/>
              <a:t>Bobas</a:t>
            </a:r>
            <a:r>
              <a:rPr lang="de-DE" baseline="0" dirty="0" smtClean="0"/>
              <a:t>...</a:t>
            </a:r>
            <a:endParaRPr lang="de-DE" dirty="0" smtClean="0"/>
          </a:p>
          <a:p>
            <a:r>
              <a:rPr lang="de-DE" dirty="0" smtClean="0"/>
              <a:t>Für Chemiker und dann auch für Schüler stellt sich die Frage, woraus bestehen</a:t>
            </a:r>
            <a:r>
              <a:rPr lang="de-DE" baseline="0" dirty="0" smtClean="0"/>
              <a:t> diese Komponenten eigentlich – insbesondere die </a:t>
            </a:r>
            <a:r>
              <a:rPr lang="de-DE" baseline="0" dirty="0" err="1" smtClean="0"/>
              <a:t>Bubbles</a:t>
            </a:r>
            <a:r>
              <a:rPr lang="de-DE" baseline="0" dirty="0" smtClean="0"/>
              <a:t>?</a:t>
            </a:r>
            <a:endParaRPr lang="de-DE" dirty="0" smtClean="0"/>
          </a:p>
          <a:p>
            <a:endParaRPr lang="de-DE" dirty="0"/>
          </a:p>
        </p:txBody>
      </p:sp>
      <p:sp>
        <p:nvSpPr>
          <p:cNvPr id="4" name="Foliennummernplatzhalter 3"/>
          <p:cNvSpPr>
            <a:spLocks noGrp="1"/>
          </p:cNvSpPr>
          <p:nvPr>
            <p:ph type="sldNum" sz="quarter" idx="10"/>
          </p:nvPr>
        </p:nvSpPr>
        <p:spPr/>
        <p:txBody>
          <a:bodyPr/>
          <a:lstStyle/>
          <a:p>
            <a:fld id="{FA10FA86-AECA-974D-84CE-7E01B2E8757A}" type="slidenum">
              <a:rPr lang="de-DE" smtClean="0"/>
              <a:pPr/>
              <a:t>5</a:t>
            </a:fld>
            <a:endParaRPr lang="de-DE"/>
          </a:p>
        </p:txBody>
      </p:sp>
    </p:spTree>
    <p:extLst>
      <p:ext uri="{BB962C8B-B14F-4D97-AF65-F5344CB8AC3E}">
        <p14:creationId xmlns:p14="http://schemas.microsoft.com/office/powerpoint/2010/main" val="15751010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952500" y="685800"/>
            <a:ext cx="4953000" cy="3429000"/>
          </a:xfrm>
        </p:spPr>
      </p:sp>
      <p:sp>
        <p:nvSpPr>
          <p:cNvPr id="3" name="Notizenplatzhalter 2"/>
          <p:cNvSpPr>
            <a:spLocks noGrp="1"/>
          </p:cNvSpPr>
          <p:nvPr>
            <p:ph type="body" idx="1"/>
          </p:nvPr>
        </p:nvSpPr>
        <p:spPr/>
        <p:txBody>
          <a:bodyPr/>
          <a:lstStyle/>
          <a:p>
            <a:r>
              <a:rPr lang="de-DE" dirty="0" smtClean="0"/>
              <a:t>Nun hierzu haben wir den Tee und die </a:t>
            </a:r>
            <a:r>
              <a:rPr lang="de-DE" dirty="0" err="1" smtClean="0"/>
              <a:t>Bubbles</a:t>
            </a:r>
            <a:r>
              <a:rPr lang="de-DE" baseline="0" dirty="0" smtClean="0"/>
              <a:t> genauer untersucht und verschiedene Nachweisverfahren angewandt.</a:t>
            </a:r>
          </a:p>
          <a:p>
            <a:r>
              <a:rPr lang="de-DE" baseline="0" dirty="0" smtClean="0"/>
              <a:t>Zunächst die Fehling-Probe auf reduzierende Zucker (Versuch 1) und dann speziell den Nachweis von Ketohexosen über </a:t>
            </a:r>
            <a:r>
              <a:rPr lang="de-DE" baseline="0" dirty="0" err="1" smtClean="0"/>
              <a:t>Seliwanoff</a:t>
            </a:r>
            <a:r>
              <a:rPr lang="de-DE" baseline="0" dirty="0" smtClean="0"/>
              <a:t>-Reagenz (</a:t>
            </a:r>
            <a:r>
              <a:rPr lang="de-DE" baseline="0" dirty="0" err="1" smtClean="0"/>
              <a:t>Resorcin</a:t>
            </a:r>
            <a:r>
              <a:rPr lang="de-DE" baseline="0" dirty="0" smtClean="0"/>
              <a:t> in </a:t>
            </a:r>
            <a:r>
              <a:rPr lang="de-DE" baseline="0" dirty="0" err="1" smtClean="0"/>
              <a:t>konz</a:t>
            </a:r>
            <a:r>
              <a:rPr lang="de-DE" baseline="0" dirty="0" smtClean="0"/>
              <a:t>. </a:t>
            </a:r>
            <a:r>
              <a:rPr lang="de-DE" baseline="0" dirty="0" err="1" smtClean="0"/>
              <a:t>HCl</a:t>
            </a:r>
            <a:r>
              <a:rPr lang="de-DE" baseline="0" dirty="0" smtClean="0"/>
              <a:t> lösen und mit Probe versetzen, beim Erhitzen bildet sich ein roter Farbstoff: Ketohexosen wie Fructose bilden in stark saurer Lösung 5-Hydroxymethylfurfural, das mit </a:t>
            </a:r>
            <a:r>
              <a:rPr lang="de-DE" baseline="0" dirty="0" err="1" smtClean="0"/>
              <a:t>Resorcin</a:t>
            </a:r>
            <a:r>
              <a:rPr lang="de-DE" baseline="0" dirty="0" smtClean="0"/>
              <a:t> in einer oxidativen Kondensationsreaktion den roten Farbstoff bildet.</a:t>
            </a:r>
          </a:p>
          <a:p>
            <a:r>
              <a:rPr lang="de-DE" baseline="0" dirty="0" smtClean="0"/>
              <a:t>Die Bildung von Kupfer(I)-oxid bei der Fehling Reaktion sollte hinlänglich bekannt sein. Anstatt Fehling kann man hier auch die </a:t>
            </a:r>
            <a:r>
              <a:rPr lang="de-DE" baseline="0" dirty="0" err="1" smtClean="0"/>
              <a:t>Trommer</a:t>
            </a:r>
            <a:r>
              <a:rPr lang="de-DE" baseline="0" dirty="0" smtClean="0"/>
              <a:t> Probe oder Benedict-Reagenz verwenden, wobei man statt des Tartrats Citrat zur alkalischen </a:t>
            </a:r>
            <a:r>
              <a:rPr lang="de-DE" baseline="0" dirty="0" err="1" smtClean="0"/>
              <a:t>Kupfersulfatlösung</a:t>
            </a:r>
            <a:r>
              <a:rPr lang="de-DE" baseline="0" dirty="0" smtClean="0"/>
              <a:t> gibt.</a:t>
            </a:r>
          </a:p>
          <a:p>
            <a:r>
              <a:rPr lang="de-DE" baseline="0" dirty="0" smtClean="0"/>
              <a:t>Man sieht also, dass sowohl reduzierende Zucker (wahrscheinlich Glucose) sowie Fructose sowohl im Tee als auch in den Perlen enthalten sind. Wahrscheinlich setzt man den Getränken jedoch keine reine Glucose und Fructose zu, sondern Saccharose. Durch Hydrolyse lassen sich die Produkte Glucose und Fructose nachweisen.</a:t>
            </a:r>
            <a:endParaRPr lang="de-DE" dirty="0"/>
          </a:p>
        </p:txBody>
      </p:sp>
      <p:sp>
        <p:nvSpPr>
          <p:cNvPr id="4" name="Foliennummernplatzhalter 3"/>
          <p:cNvSpPr>
            <a:spLocks noGrp="1"/>
          </p:cNvSpPr>
          <p:nvPr>
            <p:ph type="sldNum" sz="quarter" idx="10"/>
          </p:nvPr>
        </p:nvSpPr>
        <p:spPr/>
        <p:txBody>
          <a:bodyPr/>
          <a:lstStyle/>
          <a:p>
            <a:fld id="{FA10FA86-AECA-974D-84CE-7E01B2E8757A}" type="slidenum">
              <a:rPr lang="de-DE" smtClean="0"/>
              <a:pPr/>
              <a:t>6</a:t>
            </a:fld>
            <a:endParaRPr lang="de-DE"/>
          </a:p>
        </p:txBody>
      </p:sp>
    </p:spTree>
    <p:extLst>
      <p:ext uri="{BB962C8B-B14F-4D97-AF65-F5344CB8AC3E}">
        <p14:creationId xmlns:p14="http://schemas.microsoft.com/office/powerpoint/2010/main" val="17082103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952500" y="685800"/>
            <a:ext cx="4953000" cy="3429000"/>
          </a:xfrm>
        </p:spPr>
      </p:sp>
      <p:sp>
        <p:nvSpPr>
          <p:cNvPr id="3" name="Notizenplatzhalter 2"/>
          <p:cNvSpPr>
            <a:spLocks noGrp="1"/>
          </p:cNvSpPr>
          <p:nvPr>
            <p:ph type="body" idx="1"/>
          </p:nvPr>
        </p:nvSpPr>
        <p:spPr/>
        <p:txBody>
          <a:bodyPr/>
          <a:lstStyle/>
          <a:p>
            <a:r>
              <a:rPr lang="de-DE" dirty="0" smtClean="0"/>
              <a:t>Um den Gehalt an Zucker (Glucose) zu bestimmen, haben wir Teststäbchen verwendet.</a:t>
            </a:r>
            <a:r>
              <a:rPr lang="de-DE" baseline="0" dirty="0" smtClean="0"/>
              <a:t> Jedoch ist der Messbereich zu gering. Um das Problem zu lösen, können Ihre Schüler den Verdünnungsmaßstab berechnen.</a:t>
            </a:r>
          </a:p>
          <a:p>
            <a:r>
              <a:rPr lang="de-DE" baseline="0" dirty="0" smtClean="0"/>
              <a:t>Wir haben nicht nur Bubble Tea, sondern auch Eistee (die entschärfte Variante) und Cola untersucht. Das ist das Ergebnis:</a:t>
            </a:r>
          </a:p>
          <a:p>
            <a:r>
              <a:rPr lang="de-DE" baseline="0" dirty="0" smtClean="0"/>
              <a:t>Die Literaturwerte sind jedoch höher, weil mit dem Test natürlich nur freie Glucose bestimmt wird. Ferner wurde Bubble Tea ohne </a:t>
            </a:r>
            <a:r>
              <a:rPr lang="de-DE" baseline="0" dirty="0" err="1" smtClean="0"/>
              <a:t>Flavour</a:t>
            </a:r>
            <a:r>
              <a:rPr lang="de-DE" baseline="0" dirty="0" smtClean="0"/>
              <a:t> verwendet und der Eistee war ohne zusätzliche Süße. </a:t>
            </a:r>
          </a:p>
          <a:p>
            <a:r>
              <a:rPr lang="de-DE" baseline="0" dirty="0" smtClean="0"/>
              <a:t>Dennoch sind die Tees ziemliche Kalorienbomben, wie der Vgl. mit Cola zeigt.</a:t>
            </a:r>
          </a:p>
          <a:p>
            <a:r>
              <a:rPr lang="de-DE" baseline="0" dirty="0" smtClean="0"/>
              <a:t>Knappe 40 </a:t>
            </a:r>
            <a:r>
              <a:rPr lang="de-DE" baseline="0" dirty="0" err="1" smtClean="0"/>
              <a:t>g</a:t>
            </a:r>
            <a:r>
              <a:rPr lang="de-DE" baseline="0" dirty="0" smtClean="0"/>
              <a:t> Zucker entsprechen 160 kcal oder 680 kJ. Laut Stiftung Warentest enthalten ½ Liter Bubble Tea den Tagesbedarf eines 13-Jährigen an Zucker. </a:t>
            </a:r>
          </a:p>
          <a:p>
            <a:endParaRPr lang="de-DE" baseline="0" dirty="0" smtClean="0"/>
          </a:p>
          <a:p>
            <a:endParaRPr lang="de-DE" baseline="0" dirty="0" smtClean="0"/>
          </a:p>
          <a:p>
            <a:endParaRPr lang="de-DE" dirty="0"/>
          </a:p>
        </p:txBody>
      </p:sp>
      <p:sp>
        <p:nvSpPr>
          <p:cNvPr id="4" name="Foliennummernplatzhalter 3"/>
          <p:cNvSpPr>
            <a:spLocks noGrp="1"/>
          </p:cNvSpPr>
          <p:nvPr>
            <p:ph type="sldNum" sz="quarter" idx="10"/>
          </p:nvPr>
        </p:nvSpPr>
        <p:spPr/>
        <p:txBody>
          <a:bodyPr/>
          <a:lstStyle/>
          <a:p>
            <a:fld id="{FA10FA86-AECA-974D-84CE-7E01B2E8757A}" type="slidenum">
              <a:rPr lang="de-DE" smtClean="0"/>
              <a:pPr/>
              <a:t>7</a:t>
            </a:fld>
            <a:endParaRPr lang="de-DE"/>
          </a:p>
        </p:txBody>
      </p:sp>
    </p:spTree>
    <p:extLst>
      <p:ext uri="{BB962C8B-B14F-4D97-AF65-F5344CB8AC3E}">
        <p14:creationId xmlns:p14="http://schemas.microsoft.com/office/powerpoint/2010/main" val="17700652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952500" y="685800"/>
            <a:ext cx="4953000" cy="3429000"/>
          </a:xfrm>
        </p:spPr>
      </p:sp>
      <p:sp>
        <p:nvSpPr>
          <p:cNvPr id="3" name="Notizenplatzhalter 2"/>
          <p:cNvSpPr>
            <a:spLocks noGrp="1"/>
          </p:cNvSpPr>
          <p:nvPr>
            <p:ph type="body" idx="1"/>
          </p:nvPr>
        </p:nvSpPr>
        <p:spPr/>
        <p:txBody>
          <a:bodyPr/>
          <a:lstStyle/>
          <a:p>
            <a:r>
              <a:rPr lang="de-DE" dirty="0" smtClean="0"/>
              <a:t>Um den Perlen weiter auf den Grund zu</a:t>
            </a:r>
            <a:r>
              <a:rPr lang="de-DE" baseline="0" dirty="0" smtClean="0"/>
              <a:t> gehen, haben wir weitere Untersuchungen durchgeführt. Die schwarzen Perlen sowie der Inhalt der </a:t>
            </a:r>
            <a:r>
              <a:rPr lang="de-DE" baseline="0" dirty="0" err="1" smtClean="0"/>
              <a:t>Popping</a:t>
            </a:r>
            <a:r>
              <a:rPr lang="de-DE" baseline="0" dirty="0" smtClean="0"/>
              <a:t> </a:t>
            </a:r>
            <a:r>
              <a:rPr lang="de-DE" baseline="0" dirty="0" err="1" smtClean="0"/>
              <a:t>Bobas</a:t>
            </a:r>
            <a:r>
              <a:rPr lang="de-DE" baseline="0" dirty="0" smtClean="0"/>
              <a:t> enthält Stärke.</a:t>
            </a:r>
          </a:p>
          <a:p>
            <a:r>
              <a:rPr lang="de-DE" baseline="0" dirty="0" smtClean="0"/>
              <a:t>Schneidet man eine schwarze Perle auf (wir haben hier zur besseren Sichtbarkeit mit weißen Perlen gearbeitet), erkennt man die Blaufärbung und den </a:t>
            </a:r>
            <a:r>
              <a:rPr lang="de-DE" baseline="0" dirty="0" err="1" smtClean="0"/>
              <a:t>postiven</a:t>
            </a:r>
            <a:r>
              <a:rPr lang="de-DE" baseline="0" dirty="0" smtClean="0"/>
              <a:t> Stärkenachweis. Die Hüllen der </a:t>
            </a:r>
            <a:r>
              <a:rPr lang="de-DE" baseline="0" dirty="0" err="1" smtClean="0"/>
              <a:t>Popping</a:t>
            </a:r>
            <a:r>
              <a:rPr lang="de-DE" baseline="0" dirty="0" smtClean="0"/>
              <a:t> </a:t>
            </a:r>
            <a:r>
              <a:rPr lang="de-DE" baseline="0" dirty="0" err="1" smtClean="0"/>
              <a:t>Bobas</a:t>
            </a:r>
            <a:r>
              <a:rPr lang="de-DE" baseline="0" dirty="0" smtClean="0"/>
              <a:t> enthalten jedoch keine Stärke, wie das Bild unter dem LM zeigt. Die Färbungen stammen von Stärkeresten in den Hüllen, die man erst nach etwa 10maligem Waschen wegbekommt.</a:t>
            </a:r>
            <a:endParaRPr lang="de-DE" dirty="0"/>
          </a:p>
        </p:txBody>
      </p:sp>
      <p:sp>
        <p:nvSpPr>
          <p:cNvPr id="4" name="Foliennummernplatzhalter 3"/>
          <p:cNvSpPr>
            <a:spLocks noGrp="1"/>
          </p:cNvSpPr>
          <p:nvPr>
            <p:ph type="sldNum" sz="quarter" idx="10"/>
          </p:nvPr>
        </p:nvSpPr>
        <p:spPr/>
        <p:txBody>
          <a:bodyPr/>
          <a:lstStyle/>
          <a:p>
            <a:fld id="{FA10FA86-AECA-974D-84CE-7E01B2E8757A}" type="slidenum">
              <a:rPr lang="de-DE" smtClean="0"/>
              <a:pPr/>
              <a:t>8</a:t>
            </a:fld>
            <a:endParaRPr lang="de-DE"/>
          </a:p>
        </p:txBody>
      </p:sp>
    </p:spTree>
    <p:extLst>
      <p:ext uri="{BB962C8B-B14F-4D97-AF65-F5344CB8AC3E}">
        <p14:creationId xmlns:p14="http://schemas.microsoft.com/office/powerpoint/2010/main" val="25509469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952500" y="685800"/>
            <a:ext cx="4953000" cy="3429000"/>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10FA86-AECA-974D-84CE-7E01B2E8757A}" type="slidenum">
              <a:rPr lang="de-DE" smtClean="0"/>
              <a:pPr/>
              <a:t>9</a:t>
            </a:fld>
            <a:endParaRPr lang="de-DE"/>
          </a:p>
        </p:txBody>
      </p:sp>
    </p:spTree>
    <p:extLst>
      <p:ext uri="{BB962C8B-B14F-4D97-AF65-F5344CB8AC3E}">
        <p14:creationId xmlns:p14="http://schemas.microsoft.com/office/powerpoint/2010/main" val="27115750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Mastertitelformat bearbeiten</a:t>
            </a:r>
            <a:endParaRPr lang="de-DE"/>
          </a:p>
        </p:txBody>
      </p:sp>
      <p:sp>
        <p:nvSpPr>
          <p:cNvPr id="3" name="Inhaltsplatzhalter 2"/>
          <p:cNvSpPr>
            <a:spLocks noGrp="1"/>
          </p:cNvSpPr>
          <p:nvPr>
            <p:ph idx="1"/>
          </p:nvPr>
        </p:nvSpPr>
        <p:spPr/>
        <p:txBody>
          <a:bodyPr/>
          <a:lstStyle/>
          <a:p>
            <a:pPr lvl="0"/>
            <a:r>
              <a:rPr lang="de-DE" smtClean="0"/>
              <a:t>Mastertextformat bearbeiten</a:t>
            </a:r>
          </a:p>
        </p:txBody>
      </p:sp>
    </p:spTree>
    <p:extLst>
      <p:ext uri="{BB962C8B-B14F-4D97-AF65-F5344CB8AC3E}">
        <p14:creationId xmlns:p14="http://schemas.microsoft.com/office/powerpoint/2010/main" val="3577984634"/>
      </p:ext>
    </p:extLst>
  </p:cSld>
  <p:clrMapOvr>
    <a:masterClrMapping/>
  </p:clrMapOvr>
  <p:transition xmlns:p14="http://schemas.microsoft.com/office/powerpoint/2010/mai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Aufzählung s">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Mastertitelformat bearbeiten</a:t>
            </a:r>
            <a:endParaRPr lang="de-DE"/>
          </a:p>
        </p:txBody>
      </p:sp>
      <p:sp>
        <p:nvSpPr>
          <p:cNvPr id="3" name="Inhaltsplatzhalter 2"/>
          <p:cNvSpPr>
            <a:spLocks noGrp="1"/>
          </p:cNvSpPr>
          <p:nvPr>
            <p:ph idx="1"/>
          </p:nvPr>
        </p:nvSpPr>
        <p:spPr/>
        <p:txBody>
          <a:bodyPr/>
          <a:lstStyle>
            <a:lvl1pPr>
              <a:buClrTx/>
              <a:defRPr/>
            </a:lvl1pPr>
            <a:lvl2pPr>
              <a:buClrTx/>
              <a:defRPr/>
            </a:lvl2pPr>
            <a:lvl3pPr>
              <a:buClrTx/>
              <a:defRPr/>
            </a:lvl3pPr>
            <a:lvl4pPr>
              <a:buClrTx/>
              <a:defRPr/>
            </a:lvl4pPr>
            <a:lvl5pPr>
              <a:buClrTx/>
              <a:defRPr sz="2700"/>
            </a:lvl5pPr>
          </a:lstStyle>
          <a:p>
            <a:pPr lvl="0"/>
            <a:r>
              <a:rPr lang="de-DE" dirty="0" smtClean="0"/>
              <a:t>Mastertextformat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spTree>
    <p:extLst>
      <p:ext uri="{BB962C8B-B14F-4D97-AF65-F5344CB8AC3E}">
        <p14:creationId xmlns:p14="http://schemas.microsoft.com/office/powerpoint/2010/main" val="2344595953"/>
      </p:ext>
    </p:extLst>
  </p:cSld>
  <p:clrMapOvr>
    <a:masterClrMapping/>
  </p:clrMapOvr>
  <p:transition xmlns:p14="http://schemas.microsoft.com/office/powerpoint/2010/main"/>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el und Aufzählung 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Mastertitelformat bearbeiten</a:t>
            </a:r>
            <a:endParaRPr lang="de-DE"/>
          </a:p>
        </p:txBody>
      </p:sp>
      <p:sp>
        <p:nvSpPr>
          <p:cNvPr id="3" name="Inhaltsplatzhalter 2"/>
          <p:cNvSpPr>
            <a:spLocks noGrp="1"/>
          </p:cNvSpPr>
          <p:nvPr>
            <p:ph idx="1"/>
          </p:nvPr>
        </p:nvSpPr>
        <p:spPr/>
        <p:txBody>
          <a:bodyPr/>
          <a:lstStyle/>
          <a:p>
            <a:pPr lvl="0"/>
            <a:r>
              <a:rPr lang="de-DE" dirty="0" smtClean="0"/>
              <a:t>Mastertextformat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spTree>
    <p:extLst>
      <p:ext uri="{BB962C8B-B14F-4D97-AF65-F5344CB8AC3E}">
        <p14:creationId xmlns:p14="http://schemas.microsoft.com/office/powerpoint/2010/main" val="2241501363"/>
      </p:ext>
    </p:extLst>
  </p:cSld>
  <p:clrMapOvr>
    <a:masterClrMapping/>
  </p:clrMapOvr>
  <p:transition xmlns:p14="http://schemas.microsoft.com/office/powerpoint/2010/mai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el und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Mastertitelformat bearbeiten</a:t>
            </a:r>
            <a:endParaRPr lang="de-DE"/>
          </a:p>
        </p:txBody>
      </p:sp>
      <p:sp>
        <p:nvSpPr>
          <p:cNvPr id="3" name="Inhaltsplatzhalter 2"/>
          <p:cNvSpPr>
            <a:spLocks noGrp="1"/>
          </p:cNvSpPr>
          <p:nvPr>
            <p:ph idx="1"/>
          </p:nvPr>
        </p:nvSpPr>
        <p:spPr/>
        <p:txBody>
          <a:bodyPr/>
          <a:lstStyle>
            <a:lvl1pPr marL="0" indent="0">
              <a:buFontTx/>
              <a:buNone/>
              <a:defRPr/>
            </a:lvl1pPr>
            <a:lvl2pPr marL="295811" indent="0">
              <a:buFontTx/>
              <a:buNone/>
              <a:defRPr/>
            </a:lvl2pPr>
            <a:lvl3pPr marL="623189" indent="0">
              <a:buFontTx/>
              <a:buNone/>
              <a:defRPr/>
            </a:lvl3pPr>
            <a:lvl4pPr marL="950569" indent="0">
              <a:buFontTx/>
              <a:buNone/>
              <a:defRPr/>
            </a:lvl4pPr>
            <a:lvl5pPr marL="1277947" indent="0">
              <a:buFontTx/>
              <a:buNone/>
              <a:defRPr/>
            </a:lvl5pPr>
          </a:lstStyle>
          <a:p>
            <a:pPr lvl="0"/>
            <a:r>
              <a:rPr lang="de-DE" dirty="0" smtClean="0"/>
              <a:t>Mastertextformat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spTree>
    <p:extLst>
      <p:ext uri="{BB962C8B-B14F-4D97-AF65-F5344CB8AC3E}">
        <p14:creationId xmlns:p14="http://schemas.microsoft.com/office/powerpoint/2010/main" val="2344595953"/>
      </p:ext>
    </p:extLst>
  </p:cSld>
  <p:clrMapOvr>
    <a:masterClrMapping/>
  </p:clrMapOvr>
  <p:transition xmlns:p14="http://schemas.microsoft.com/office/powerpoint/2010/mai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Mastertitelformat bearbeiten</a:t>
            </a:r>
            <a:endParaRPr lang="de-DE"/>
          </a:p>
        </p:txBody>
      </p:sp>
    </p:spTree>
    <p:extLst>
      <p:ext uri="{BB962C8B-B14F-4D97-AF65-F5344CB8AC3E}">
        <p14:creationId xmlns:p14="http://schemas.microsoft.com/office/powerpoint/2010/main" val="2215125217"/>
      </p:ext>
    </p:extLst>
  </p:cSld>
  <p:clrMapOvr>
    <a:masterClrMapping/>
  </p:clrMapOvr>
  <p:transition xmlns:p14="http://schemas.microsoft.com/office/powerpoint/2010/mai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Tree>
    <p:extLst>
      <p:ext uri="{BB962C8B-B14F-4D97-AF65-F5344CB8AC3E}">
        <p14:creationId xmlns:p14="http://schemas.microsoft.com/office/powerpoint/2010/main" val="622397128"/>
      </p:ext>
    </p:extLst>
  </p:cSld>
  <p:clrMapOvr>
    <a:masterClrMapping/>
  </p:clrMapOvr>
  <p:transition xmlns:p14="http://schemas.microsoft.com/office/powerpoint/2010/main"/>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theme" Target="../theme/theme1.xml"/><Relationship Id="rId3"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4.xml"/><Relationship Id="rId4" Type="http://schemas.openxmlformats.org/officeDocument/2006/relationships/slideLayout" Target="../slideLayouts/slideLayout5.xml"/><Relationship Id="rId5" Type="http://schemas.openxmlformats.org/officeDocument/2006/relationships/slideLayout" Target="../slideLayouts/slideLayout6.xml"/><Relationship Id="rId6" Type="http://schemas.openxmlformats.org/officeDocument/2006/relationships/theme" Target="../theme/theme2.xml"/><Relationship Id="rId7" Type="http://schemas.openxmlformats.org/officeDocument/2006/relationships/image" Target="../media/image3.png"/><Relationship Id="rId1" Type="http://schemas.openxmlformats.org/officeDocument/2006/relationships/slideLayout" Target="../slideLayouts/slideLayout2.xml"/><Relationship Id="rId2"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025" name="Rectangle 1"/>
          <p:cNvSpPr>
            <a:spLocks noGrp="1" noChangeArrowheads="1"/>
          </p:cNvSpPr>
          <p:nvPr>
            <p:ph type="body" idx="1"/>
          </p:nvPr>
        </p:nvSpPr>
        <p:spPr bwMode="auto">
          <a:xfrm>
            <a:off x="967384" y="3536156"/>
            <a:ext cx="7971234" cy="7947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37415" tIns="37415" rIns="37415" bIns="37415" numCol="1" anchor="t" anchorCtr="0" compatLnSpc="1">
            <a:prstTxWarp prst="textNoShape">
              <a:avLst/>
            </a:prstTxWarp>
          </a:bodyPr>
          <a:lstStyle/>
          <a:p>
            <a:pPr lvl="0"/>
            <a:r>
              <a:rPr lang="en-US" dirty="0">
                <a:sym typeface="Agfa Rotis Sans Serif Bold" charset="0"/>
              </a:rPr>
              <a:t>Click to edit Master text </a:t>
            </a:r>
            <a:r>
              <a:rPr lang="en-US" dirty="0" smtClean="0">
                <a:sym typeface="Agfa Rotis Sans Serif Bold" charset="0"/>
              </a:rPr>
              <a:t>styles</a:t>
            </a:r>
            <a:endParaRPr lang="en-US" dirty="0">
              <a:sym typeface="Agfa Rotis Sans Serif Bold" charset="0"/>
            </a:endParaRPr>
          </a:p>
        </p:txBody>
      </p:sp>
      <p:sp>
        <p:nvSpPr>
          <p:cNvPr id="1026" name="Rectangle 2"/>
          <p:cNvSpPr>
            <a:spLocks noGrp="1" noChangeArrowheads="1"/>
          </p:cNvSpPr>
          <p:nvPr>
            <p:ph type="title"/>
          </p:nvPr>
        </p:nvSpPr>
        <p:spPr bwMode="auto">
          <a:xfrm>
            <a:off x="967384" y="1151931"/>
            <a:ext cx="7971234" cy="232171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37415" tIns="37415" rIns="37415" bIns="37415" numCol="1" anchor="b" anchorCtr="0" compatLnSpc="1">
            <a:prstTxWarp prst="textNoShape">
              <a:avLst/>
            </a:prstTxWarp>
          </a:bodyPr>
          <a:lstStyle/>
          <a:p>
            <a:pPr lvl="0"/>
            <a:r>
              <a:rPr lang="de-DE" smtClean="0">
                <a:sym typeface="Agfa Rotis Sans Serif Bold" charset="0"/>
              </a:rPr>
              <a:t>Mastertitelformat bearbeiten</a:t>
            </a:r>
            <a:endParaRPr lang="en-US">
              <a:sym typeface="Agfa Rotis Sans Serif Bold" charset="0"/>
            </a:endParaRPr>
          </a:p>
        </p:txBody>
      </p:sp>
    </p:spTree>
  </p:cSld>
  <p:clrMap bg1="lt1" tx1="dk1" bg2="lt2" tx2="dk2" accent1="accent1" accent2="accent2" accent3="accent3" accent4="accent4" accent5="accent5" accent6="accent6" hlink="hlink" folHlink="folHlink"/>
  <p:sldLayoutIdLst>
    <p:sldLayoutId id="2147483657" r:id="rId1"/>
  </p:sldLayoutIdLst>
  <p:transition xmlns:p14="http://schemas.microsoft.com/office/powerpoint/2010/main"/>
  <p:txStyles>
    <p:titleStyle>
      <a:lvl1pPr algn="ctr" rtl="0" eaLnBrk="1" fontAlgn="base" hangingPunct="1">
        <a:spcBef>
          <a:spcPct val="0"/>
        </a:spcBef>
        <a:spcAft>
          <a:spcPct val="0"/>
        </a:spcAft>
        <a:defRPr sz="4700">
          <a:solidFill>
            <a:schemeClr val="tx1"/>
          </a:solidFill>
          <a:latin typeface="+mj-lt"/>
          <a:ea typeface="+mj-ea"/>
          <a:cs typeface="+mj-cs"/>
          <a:sym typeface="Agfa Rotis Sans Serif Bold" charset="0"/>
        </a:defRPr>
      </a:lvl1pPr>
      <a:lvl2pPr algn="ctr" rtl="0" eaLnBrk="1" fontAlgn="base" hangingPunct="1">
        <a:spcBef>
          <a:spcPct val="0"/>
        </a:spcBef>
        <a:spcAft>
          <a:spcPct val="0"/>
        </a:spcAft>
        <a:defRPr sz="4700">
          <a:solidFill>
            <a:schemeClr val="tx1"/>
          </a:solidFill>
          <a:latin typeface="Agfa Rotis Sans Serif Bold" charset="0"/>
          <a:ea typeface="ヒラギノ角ゴ ProN W6" charset="0"/>
          <a:cs typeface="ヒラギノ角ゴ ProN W6" charset="0"/>
          <a:sym typeface="Agfa Rotis Sans Serif Bold" charset="0"/>
        </a:defRPr>
      </a:lvl2pPr>
      <a:lvl3pPr algn="ctr" rtl="0" eaLnBrk="1" fontAlgn="base" hangingPunct="1">
        <a:spcBef>
          <a:spcPct val="0"/>
        </a:spcBef>
        <a:spcAft>
          <a:spcPct val="0"/>
        </a:spcAft>
        <a:defRPr sz="4700">
          <a:solidFill>
            <a:schemeClr val="tx1"/>
          </a:solidFill>
          <a:latin typeface="Agfa Rotis Sans Serif Bold" charset="0"/>
          <a:ea typeface="ヒラギノ角ゴ ProN W6" charset="0"/>
          <a:cs typeface="ヒラギノ角ゴ ProN W6" charset="0"/>
          <a:sym typeface="Agfa Rotis Sans Serif Bold" charset="0"/>
        </a:defRPr>
      </a:lvl3pPr>
      <a:lvl4pPr algn="ctr" rtl="0" eaLnBrk="1" fontAlgn="base" hangingPunct="1">
        <a:spcBef>
          <a:spcPct val="0"/>
        </a:spcBef>
        <a:spcAft>
          <a:spcPct val="0"/>
        </a:spcAft>
        <a:defRPr sz="4700">
          <a:solidFill>
            <a:schemeClr val="tx1"/>
          </a:solidFill>
          <a:latin typeface="Agfa Rotis Sans Serif Bold" charset="0"/>
          <a:ea typeface="ヒラギノ角ゴ ProN W6" charset="0"/>
          <a:cs typeface="ヒラギノ角ゴ ProN W6" charset="0"/>
          <a:sym typeface="Agfa Rotis Sans Serif Bold" charset="0"/>
        </a:defRPr>
      </a:lvl4pPr>
      <a:lvl5pPr algn="ctr" rtl="0" eaLnBrk="1" fontAlgn="base" hangingPunct="1">
        <a:spcBef>
          <a:spcPct val="0"/>
        </a:spcBef>
        <a:spcAft>
          <a:spcPct val="0"/>
        </a:spcAft>
        <a:defRPr sz="4700">
          <a:solidFill>
            <a:schemeClr val="tx1"/>
          </a:solidFill>
          <a:latin typeface="Agfa Rotis Sans Serif Bold" charset="0"/>
          <a:ea typeface="ヒラギノ角ゴ ProN W6" charset="0"/>
          <a:cs typeface="ヒラギノ角ゴ ProN W6" charset="0"/>
          <a:sym typeface="Agfa Rotis Sans Serif Bold" charset="0"/>
        </a:defRPr>
      </a:lvl5pPr>
      <a:lvl6pPr marL="336733" algn="ctr" rtl="0" eaLnBrk="1" fontAlgn="base" hangingPunct="1">
        <a:spcBef>
          <a:spcPct val="0"/>
        </a:spcBef>
        <a:spcAft>
          <a:spcPct val="0"/>
        </a:spcAft>
        <a:defRPr sz="4700">
          <a:solidFill>
            <a:schemeClr val="tx1"/>
          </a:solidFill>
          <a:latin typeface="Agfa Rotis Sans Serif Bold" charset="0"/>
          <a:ea typeface="ヒラギノ角ゴ ProN W6" charset="0"/>
          <a:cs typeface="ヒラギノ角ゴ ProN W6" charset="0"/>
          <a:sym typeface="Agfa Rotis Sans Serif Bold" charset="0"/>
        </a:defRPr>
      </a:lvl6pPr>
      <a:lvl7pPr marL="673465" algn="ctr" rtl="0" eaLnBrk="1" fontAlgn="base" hangingPunct="1">
        <a:spcBef>
          <a:spcPct val="0"/>
        </a:spcBef>
        <a:spcAft>
          <a:spcPct val="0"/>
        </a:spcAft>
        <a:defRPr sz="4700">
          <a:solidFill>
            <a:schemeClr val="tx1"/>
          </a:solidFill>
          <a:latin typeface="Agfa Rotis Sans Serif Bold" charset="0"/>
          <a:ea typeface="ヒラギノ角ゴ ProN W6" charset="0"/>
          <a:cs typeface="ヒラギノ角ゴ ProN W6" charset="0"/>
          <a:sym typeface="Agfa Rotis Sans Serif Bold" charset="0"/>
        </a:defRPr>
      </a:lvl7pPr>
      <a:lvl8pPr marL="1010198" algn="ctr" rtl="0" eaLnBrk="1" fontAlgn="base" hangingPunct="1">
        <a:spcBef>
          <a:spcPct val="0"/>
        </a:spcBef>
        <a:spcAft>
          <a:spcPct val="0"/>
        </a:spcAft>
        <a:defRPr sz="4700">
          <a:solidFill>
            <a:schemeClr val="tx1"/>
          </a:solidFill>
          <a:latin typeface="Agfa Rotis Sans Serif Bold" charset="0"/>
          <a:ea typeface="ヒラギノ角ゴ ProN W6" charset="0"/>
          <a:cs typeface="ヒラギノ角ゴ ProN W6" charset="0"/>
          <a:sym typeface="Agfa Rotis Sans Serif Bold" charset="0"/>
        </a:defRPr>
      </a:lvl8pPr>
      <a:lvl9pPr marL="1346930" algn="ctr" rtl="0" eaLnBrk="1" fontAlgn="base" hangingPunct="1">
        <a:spcBef>
          <a:spcPct val="0"/>
        </a:spcBef>
        <a:spcAft>
          <a:spcPct val="0"/>
        </a:spcAft>
        <a:defRPr sz="4700">
          <a:solidFill>
            <a:schemeClr val="tx1"/>
          </a:solidFill>
          <a:latin typeface="Agfa Rotis Sans Serif Bold" charset="0"/>
          <a:ea typeface="ヒラギノ角ゴ ProN W6" charset="0"/>
          <a:cs typeface="ヒラギノ角ゴ ProN W6" charset="0"/>
          <a:sym typeface="Agfa Rotis Sans Serif Bold" charset="0"/>
        </a:defRPr>
      </a:lvl9pPr>
    </p:titleStyle>
    <p:bodyStyle>
      <a:lvl1pPr algn="ctr" rtl="0" eaLnBrk="1" fontAlgn="base" hangingPunct="1">
        <a:spcBef>
          <a:spcPct val="0"/>
        </a:spcBef>
        <a:spcAft>
          <a:spcPct val="0"/>
        </a:spcAft>
        <a:defRPr sz="2700">
          <a:solidFill>
            <a:schemeClr val="tx1"/>
          </a:solidFill>
          <a:latin typeface="+mn-lt"/>
          <a:ea typeface="+mn-ea"/>
          <a:cs typeface="+mn-cs"/>
          <a:sym typeface="Agfa Rotis Sans Serif Bold" charset="0"/>
        </a:defRPr>
      </a:lvl1pPr>
      <a:lvl2pPr algn="ctr" rtl="0" eaLnBrk="1" fontAlgn="base" hangingPunct="1">
        <a:spcBef>
          <a:spcPct val="0"/>
        </a:spcBef>
        <a:spcAft>
          <a:spcPct val="0"/>
        </a:spcAft>
        <a:defRPr sz="2700">
          <a:solidFill>
            <a:schemeClr val="tx1"/>
          </a:solidFill>
          <a:latin typeface="+mn-lt"/>
          <a:ea typeface="+mn-ea"/>
          <a:cs typeface="+mn-cs"/>
          <a:sym typeface="Agfa Rotis Sans Serif Bold" charset="0"/>
        </a:defRPr>
      </a:lvl2pPr>
      <a:lvl3pPr algn="ctr" rtl="0" eaLnBrk="1" fontAlgn="base" hangingPunct="1">
        <a:spcBef>
          <a:spcPct val="0"/>
        </a:spcBef>
        <a:spcAft>
          <a:spcPct val="0"/>
        </a:spcAft>
        <a:defRPr sz="2700">
          <a:solidFill>
            <a:schemeClr val="tx1"/>
          </a:solidFill>
          <a:latin typeface="+mn-lt"/>
          <a:ea typeface="+mn-ea"/>
          <a:cs typeface="+mn-cs"/>
          <a:sym typeface="Agfa Rotis Sans Serif Bold" charset="0"/>
        </a:defRPr>
      </a:lvl3pPr>
      <a:lvl4pPr algn="ctr" rtl="0" eaLnBrk="1" fontAlgn="base" hangingPunct="1">
        <a:spcBef>
          <a:spcPct val="0"/>
        </a:spcBef>
        <a:spcAft>
          <a:spcPct val="0"/>
        </a:spcAft>
        <a:defRPr sz="2700">
          <a:solidFill>
            <a:schemeClr val="tx1"/>
          </a:solidFill>
          <a:latin typeface="+mn-lt"/>
          <a:ea typeface="+mn-ea"/>
          <a:cs typeface="+mn-cs"/>
          <a:sym typeface="Agfa Rotis Sans Serif Bold" charset="0"/>
        </a:defRPr>
      </a:lvl4pPr>
      <a:lvl5pPr algn="ctr" rtl="0" eaLnBrk="1" fontAlgn="base" hangingPunct="1">
        <a:spcBef>
          <a:spcPct val="0"/>
        </a:spcBef>
        <a:spcAft>
          <a:spcPct val="0"/>
        </a:spcAft>
        <a:defRPr sz="2700">
          <a:solidFill>
            <a:schemeClr val="tx1"/>
          </a:solidFill>
          <a:latin typeface="+mn-lt"/>
          <a:ea typeface="+mn-ea"/>
          <a:cs typeface="+mn-cs"/>
          <a:sym typeface="Agfa Rotis Sans Serif Bold" charset="0"/>
        </a:defRPr>
      </a:lvl5pPr>
      <a:lvl6pPr marL="336733" algn="ctr" rtl="0" eaLnBrk="1" fontAlgn="base" hangingPunct="1">
        <a:spcBef>
          <a:spcPct val="0"/>
        </a:spcBef>
        <a:spcAft>
          <a:spcPct val="0"/>
        </a:spcAft>
        <a:defRPr sz="2700">
          <a:solidFill>
            <a:schemeClr val="tx1"/>
          </a:solidFill>
          <a:latin typeface="+mn-lt"/>
          <a:ea typeface="+mn-ea"/>
          <a:cs typeface="+mn-cs"/>
          <a:sym typeface="Agfa Rotis Sans Serif Bold" charset="0"/>
        </a:defRPr>
      </a:lvl6pPr>
      <a:lvl7pPr marL="673465" algn="ctr" rtl="0" eaLnBrk="1" fontAlgn="base" hangingPunct="1">
        <a:spcBef>
          <a:spcPct val="0"/>
        </a:spcBef>
        <a:spcAft>
          <a:spcPct val="0"/>
        </a:spcAft>
        <a:defRPr sz="2700">
          <a:solidFill>
            <a:schemeClr val="tx1"/>
          </a:solidFill>
          <a:latin typeface="+mn-lt"/>
          <a:ea typeface="+mn-ea"/>
          <a:cs typeface="+mn-cs"/>
          <a:sym typeface="Agfa Rotis Sans Serif Bold" charset="0"/>
        </a:defRPr>
      </a:lvl7pPr>
      <a:lvl8pPr marL="1010198" algn="ctr" rtl="0" eaLnBrk="1" fontAlgn="base" hangingPunct="1">
        <a:spcBef>
          <a:spcPct val="0"/>
        </a:spcBef>
        <a:spcAft>
          <a:spcPct val="0"/>
        </a:spcAft>
        <a:defRPr sz="2700">
          <a:solidFill>
            <a:schemeClr val="tx1"/>
          </a:solidFill>
          <a:latin typeface="+mn-lt"/>
          <a:ea typeface="+mn-ea"/>
          <a:cs typeface="+mn-cs"/>
          <a:sym typeface="Agfa Rotis Sans Serif Bold" charset="0"/>
        </a:defRPr>
      </a:lvl8pPr>
      <a:lvl9pPr marL="1346930" algn="ctr" rtl="0" eaLnBrk="1" fontAlgn="base" hangingPunct="1">
        <a:spcBef>
          <a:spcPct val="0"/>
        </a:spcBef>
        <a:spcAft>
          <a:spcPct val="0"/>
        </a:spcAft>
        <a:defRPr sz="2700">
          <a:solidFill>
            <a:schemeClr val="tx1"/>
          </a:solidFill>
          <a:latin typeface="+mn-lt"/>
          <a:ea typeface="+mn-ea"/>
          <a:cs typeface="+mn-cs"/>
          <a:sym typeface="Agfa Rotis Sans Serif Bold" charset="0"/>
        </a:defRPr>
      </a:lvl9pPr>
    </p:bodyStyle>
    <p:otherStyle>
      <a:defPPr>
        <a:defRPr lang="de-DE"/>
      </a:defPPr>
      <a:lvl1pPr marL="0" algn="l" defTabSz="336733" rtl="0" eaLnBrk="1" latinLnBrk="0" hangingPunct="1">
        <a:defRPr sz="1300" kern="1200">
          <a:solidFill>
            <a:schemeClr val="tx1"/>
          </a:solidFill>
          <a:latin typeface="+mn-lt"/>
          <a:ea typeface="+mn-ea"/>
          <a:cs typeface="+mn-cs"/>
        </a:defRPr>
      </a:lvl1pPr>
      <a:lvl2pPr marL="336733" algn="l" defTabSz="336733" rtl="0" eaLnBrk="1" latinLnBrk="0" hangingPunct="1">
        <a:defRPr sz="1300" kern="1200">
          <a:solidFill>
            <a:schemeClr val="tx1"/>
          </a:solidFill>
          <a:latin typeface="+mn-lt"/>
          <a:ea typeface="+mn-ea"/>
          <a:cs typeface="+mn-cs"/>
        </a:defRPr>
      </a:lvl2pPr>
      <a:lvl3pPr marL="673465" algn="l" defTabSz="336733" rtl="0" eaLnBrk="1" latinLnBrk="0" hangingPunct="1">
        <a:defRPr sz="1300" kern="1200">
          <a:solidFill>
            <a:schemeClr val="tx1"/>
          </a:solidFill>
          <a:latin typeface="+mn-lt"/>
          <a:ea typeface="+mn-ea"/>
          <a:cs typeface="+mn-cs"/>
        </a:defRPr>
      </a:lvl3pPr>
      <a:lvl4pPr marL="1010198" algn="l" defTabSz="336733" rtl="0" eaLnBrk="1" latinLnBrk="0" hangingPunct="1">
        <a:defRPr sz="1300" kern="1200">
          <a:solidFill>
            <a:schemeClr val="tx1"/>
          </a:solidFill>
          <a:latin typeface="+mn-lt"/>
          <a:ea typeface="+mn-ea"/>
          <a:cs typeface="+mn-cs"/>
        </a:defRPr>
      </a:lvl4pPr>
      <a:lvl5pPr marL="1346930" algn="l" defTabSz="336733" rtl="0" eaLnBrk="1" latinLnBrk="0" hangingPunct="1">
        <a:defRPr sz="1300" kern="1200">
          <a:solidFill>
            <a:schemeClr val="tx1"/>
          </a:solidFill>
          <a:latin typeface="+mn-lt"/>
          <a:ea typeface="+mn-ea"/>
          <a:cs typeface="+mn-cs"/>
        </a:defRPr>
      </a:lvl5pPr>
      <a:lvl6pPr marL="1683663" algn="l" defTabSz="336733" rtl="0" eaLnBrk="1" latinLnBrk="0" hangingPunct="1">
        <a:defRPr sz="1300" kern="1200">
          <a:solidFill>
            <a:schemeClr val="tx1"/>
          </a:solidFill>
          <a:latin typeface="+mn-lt"/>
          <a:ea typeface="+mn-ea"/>
          <a:cs typeface="+mn-cs"/>
        </a:defRPr>
      </a:lvl6pPr>
      <a:lvl7pPr marL="2020396" algn="l" defTabSz="336733" rtl="0" eaLnBrk="1" latinLnBrk="0" hangingPunct="1">
        <a:defRPr sz="1300" kern="1200">
          <a:solidFill>
            <a:schemeClr val="tx1"/>
          </a:solidFill>
          <a:latin typeface="+mn-lt"/>
          <a:ea typeface="+mn-ea"/>
          <a:cs typeface="+mn-cs"/>
        </a:defRPr>
      </a:lvl7pPr>
      <a:lvl8pPr marL="2357129" algn="l" defTabSz="336733" rtl="0" eaLnBrk="1" latinLnBrk="0" hangingPunct="1">
        <a:defRPr sz="1300" kern="1200">
          <a:solidFill>
            <a:schemeClr val="tx1"/>
          </a:solidFill>
          <a:latin typeface="+mn-lt"/>
          <a:ea typeface="+mn-ea"/>
          <a:cs typeface="+mn-cs"/>
        </a:defRPr>
      </a:lvl8pPr>
      <a:lvl9pPr marL="2693861" algn="l" defTabSz="336733" rtl="0" eaLnBrk="1" latinLnBrk="0" hangingPunct="1">
        <a:defRPr sz="13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7"/>
          <a:srcRect/>
          <a:stretch>
            <a:fillRect/>
          </a:stretch>
        </a:blipFill>
        <a:effectLst/>
      </p:bgPr>
    </p:bg>
    <p:spTree>
      <p:nvGrpSpPr>
        <p:cNvPr id="1" name=""/>
        <p:cNvGrpSpPr/>
        <p:nvPr/>
      </p:nvGrpSpPr>
      <p:grpSpPr>
        <a:xfrm>
          <a:off x="0" y="0"/>
          <a:ext cx="0" cy="0"/>
          <a:chOff x="0" y="0"/>
          <a:chExt cx="0" cy="0"/>
        </a:xfrm>
      </p:grpSpPr>
      <p:sp>
        <p:nvSpPr>
          <p:cNvPr id="2049" name="Rectangle 1"/>
          <p:cNvSpPr>
            <a:spLocks noGrp="1" noChangeArrowheads="1"/>
          </p:cNvSpPr>
          <p:nvPr>
            <p:ph type="title"/>
          </p:nvPr>
        </p:nvSpPr>
        <p:spPr bwMode="auto">
          <a:xfrm>
            <a:off x="474020" y="178595"/>
            <a:ext cx="8948291" cy="857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37415" tIns="37415" rIns="37415" bIns="37415" numCol="1" anchor="ctr" anchorCtr="0" compatLnSpc="1">
            <a:prstTxWarp prst="textNoShape">
              <a:avLst/>
            </a:prstTxWarp>
          </a:bodyPr>
          <a:lstStyle/>
          <a:p>
            <a:pPr lvl="0"/>
            <a:r>
              <a:rPr lang="en-US">
                <a:sym typeface="Agfa Rotis Sans Serif Bold" charset="0"/>
              </a:rPr>
              <a:t>Click to edit Master title style</a:t>
            </a:r>
          </a:p>
        </p:txBody>
      </p:sp>
      <p:sp>
        <p:nvSpPr>
          <p:cNvPr id="2050" name="Rectangle 2"/>
          <p:cNvSpPr>
            <a:spLocks noGrp="1" noChangeArrowheads="1"/>
          </p:cNvSpPr>
          <p:nvPr>
            <p:ph type="body" idx="1"/>
          </p:nvPr>
        </p:nvSpPr>
        <p:spPr bwMode="auto">
          <a:xfrm>
            <a:off x="474020" y="1205508"/>
            <a:ext cx="8948291" cy="47684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0" tIns="0" rIns="0" bIns="0" numCol="1" anchor="ctr" anchorCtr="0" compatLnSpc="1">
            <a:prstTxWarp prst="textNoShape">
              <a:avLst/>
            </a:prstTxWarp>
          </a:bodyPr>
          <a:lstStyle/>
          <a:p>
            <a:pPr lvl="0"/>
            <a:r>
              <a:rPr lang="en-US">
                <a:sym typeface="Agfa Rotis Sans Serif Bold" charset="0"/>
              </a:rPr>
              <a:t>Click to edit Master text styles</a:t>
            </a:r>
          </a:p>
          <a:p>
            <a:pPr lvl="1"/>
            <a:r>
              <a:rPr lang="en-US">
                <a:sym typeface="Agfa Rotis Sans Serif Bold" charset="0"/>
              </a:rPr>
              <a:t>Second level</a:t>
            </a:r>
          </a:p>
          <a:p>
            <a:pPr lvl="2"/>
            <a:r>
              <a:rPr lang="en-US">
                <a:sym typeface="Agfa Rotis Sans Serif Bold" charset="0"/>
              </a:rPr>
              <a:t>Third level</a:t>
            </a:r>
          </a:p>
          <a:p>
            <a:pPr lvl="3"/>
            <a:r>
              <a:rPr lang="en-US">
                <a:sym typeface="Agfa Rotis Sans Serif Bold" charset="0"/>
              </a:rPr>
              <a:t>Fourth level</a:t>
            </a:r>
          </a:p>
          <a:p>
            <a:pPr lvl="4"/>
            <a:r>
              <a:rPr lang="en-US">
                <a:sym typeface="Agfa Rotis Sans Serif Bold" charset="0"/>
              </a:rPr>
              <a:t>Fifth level</a:t>
            </a:r>
          </a:p>
        </p:txBody>
      </p:sp>
    </p:spTree>
  </p:cSld>
  <p:clrMap bg1="lt1" tx1="dk1" bg2="lt2" tx2="dk2" accent1="accent1" accent2="accent2" accent3="accent3" accent4="accent4" accent5="accent5" accent6="accent6" hlink="hlink" folHlink="folHlink"/>
  <p:sldLayoutIdLst>
    <p:sldLayoutId id="2147483674" r:id="rId1"/>
    <p:sldLayoutId id="2147483668" r:id="rId2"/>
    <p:sldLayoutId id="2147483675" r:id="rId3"/>
    <p:sldLayoutId id="2147483672" r:id="rId4"/>
    <p:sldLayoutId id="2147483673" r:id="rId5"/>
  </p:sldLayoutIdLst>
  <p:transition xmlns:p14="http://schemas.microsoft.com/office/powerpoint/2010/main"/>
  <p:txStyles>
    <p:titleStyle>
      <a:lvl1pPr algn="ctr" rtl="0" fontAlgn="base">
        <a:spcBef>
          <a:spcPct val="0"/>
        </a:spcBef>
        <a:spcAft>
          <a:spcPct val="0"/>
        </a:spcAft>
        <a:defRPr sz="3500">
          <a:solidFill>
            <a:schemeClr val="tx1"/>
          </a:solidFill>
          <a:latin typeface="+mj-lt"/>
          <a:ea typeface="+mj-ea"/>
          <a:cs typeface="+mj-cs"/>
          <a:sym typeface="Agfa Rotis Sans Serif Bold" charset="0"/>
        </a:defRPr>
      </a:lvl1pPr>
      <a:lvl2pPr algn="ctr" rtl="0" fontAlgn="base">
        <a:spcBef>
          <a:spcPct val="0"/>
        </a:spcBef>
        <a:spcAft>
          <a:spcPct val="0"/>
        </a:spcAft>
        <a:defRPr sz="3500">
          <a:solidFill>
            <a:schemeClr val="tx1"/>
          </a:solidFill>
          <a:latin typeface="Agfa Rotis Sans Serif Bold" charset="0"/>
          <a:ea typeface="ヒラギノ角ゴ ProN W6" charset="0"/>
          <a:cs typeface="ヒラギノ角ゴ ProN W6" charset="0"/>
          <a:sym typeface="Agfa Rotis Sans Serif Bold" charset="0"/>
        </a:defRPr>
      </a:lvl2pPr>
      <a:lvl3pPr algn="ctr" rtl="0" fontAlgn="base">
        <a:spcBef>
          <a:spcPct val="0"/>
        </a:spcBef>
        <a:spcAft>
          <a:spcPct val="0"/>
        </a:spcAft>
        <a:defRPr sz="3500">
          <a:solidFill>
            <a:schemeClr val="tx1"/>
          </a:solidFill>
          <a:latin typeface="Agfa Rotis Sans Serif Bold" charset="0"/>
          <a:ea typeface="ヒラギノ角ゴ ProN W6" charset="0"/>
          <a:cs typeface="ヒラギノ角ゴ ProN W6" charset="0"/>
          <a:sym typeface="Agfa Rotis Sans Serif Bold" charset="0"/>
        </a:defRPr>
      </a:lvl3pPr>
      <a:lvl4pPr algn="ctr" rtl="0" fontAlgn="base">
        <a:spcBef>
          <a:spcPct val="0"/>
        </a:spcBef>
        <a:spcAft>
          <a:spcPct val="0"/>
        </a:spcAft>
        <a:defRPr sz="3500">
          <a:solidFill>
            <a:schemeClr val="tx1"/>
          </a:solidFill>
          <a:latin typeface="Agfa Rotis Sans Serif Bold" charset="0"/>
          <a:ea typeface="ヒラギノ角ゴ ProN W6" charset="0"/>
          <a:cs typeface="ヒラギノ角ゴ ProN W6" charset="0"/>
          <a:sym typeface="Agfa Rotis Sans Serif Bold" charset="0"/>
        </a:defRPr>
      </a:lvl4pPr>
      <a:lvl5pPr algn="ctr" rtl="0" fontAlgn="base">
        <a:spcBef>
          <a:spcPct val="0"/>
        </a:spcBef>
        <a:spcAft>
          <a:spcPct val="0"/>
        </a:spcAft>
        <a:defRPr sz="3500">
          <a:solidFill>
            <a:schemeClr val="tx1"/>
          </a:solidFill>
          <a:latin typeface="Agfa Rotis Sans Serif Bold" charset="0"/>
          <a:ea typeface="ヒラギノ角ゴ ProN W6" charset="0"/>
          <a:cs typeface="ヒラギノ角ゴ ProN W6" charset="0"/>
          <a:sym typeface="Agfa Rotis Sans Serif Bold" charset="0"/>
        </a:defRPr>
      </a:lvl5pPr>
      <a:lvl6pPr marL="336733" algn="ctr" rtl="0" fontAlgn="base">
        <a:spcBef>
          <a:spcPct val="0"/>
        </a:spcBef>
        <a:spcAft>
          <a:spcPct val="0"/>
        </a:spcAft>
        <a:defRPr sz="3500">
          <a:solidFill>
            <a:schemeClr val="tx1"/>
          </a:solidFill>
          <a:latin typeface="Agfa Rotis Sans Serif Bold" charset="0"/>
          <a:ea typeface="ヒラギノ角ゴ ProN W6" charset="0"/>
          <a:cs typeface="ヒラギノ角ゴ ProN W6" charset="0"/>
          <a:sym typeface="Agfa Rotis Sans Serif Bold" charset="0"/>
        </a:defRPr>
      </a:lvl6pPr>
      <a:lvl7pPr marL="673465" algn="ctr" rtl="0" fontAlgn="base">
        <a:spcBef>
          <a:spcPct val="0"/>
        </a:spcBef>
        <a:spcAft>
          <a:spcPct val="0"/>
        </a:spcAft>
        <a:defRPr sz="3500">
          <a:solidFill>
            <a:schemeClr val="tx1"/>
          </a:solidFill>
          <a:latin typeface="Agfa Rotis Sans Serif Bold" charset="0"/>
          <a:ea typeface="ヒラギノ角ゴ ProN W6" charset="0"/>
          <a:cs typeface="ヒラギノ角ゴ ProN W6" charset="0"/>
          <a:sym typeface="Agfa Rotis Sans Serif Bold" charset="0"/>
        </a:defRPr>
      </a:lvl7pPr>
      <a:lvl8pPr marL="1010198" algn="ctr" rtl="0" fontAlgn="base">
        <a:spcBef>
          <a:spcPct val="0"/>
        </a:spcBef>
        <a:spcAft>
          <a:spcPct val="0"/>
        </a:spcAft>
        <a:defRPr sz="3500">
          <a:solidFill>
            <a:schemeClr val="tx1"/>
          </a:solidFill>
          <a:latin typeface="Agfa Rotis Sans Serif Bold" charset="0"/>
          <a:ea typeface="ヒラギノ角ゴ ProN W6" charset="0"/>
          <a:cs typeface="ヒラギノ角ゴ ProN W6" charset="0"/>
          <a:sym typeface="Agfa Rotis Sans Serif Bold" charset="0"/>
        </a:defRPr>
      </a:lvl8pPr>
      <a:lvl9pPr marL="1346930" algn="ctr" rtl="0" fontAlgn="base">
        <a:spcBef>
          <a:spcPct val="0"/>
        </a:spcBef>
        <a:spcAft>
          <a:spcPct val="0"/>
        </a:spcAft>
        <a:defRPr sz="3500">
          <a:solidFill>
            <a:schemeClr val="tx1"/>
          </a:solidFill>
          <a:latin typeface="Agfa Rotis Sans Serif Bold" charset="0"/>
          <a:ea typeface="ヒラギノ角ゴ ProN W6" charset="0"/>
          <a:cs typeface="ヒラギノ角ゴ ProN W6" charset="0"/>
          <a:sym typeface="Agfa Rotis Sans Serif Bold" charset="0"/>
        </a:defRPr>
      </a:lvl9pPr>
    </p:titleStyle>
    <p:bodyStyle>
      <a:lvl1pPr marL="420916" indent="-420916" algn="l" rtl="0" fontAlgn="base">
        <a:spcBef>
          <a:spcPts val="1326"/>
        </a:spcBef>
        <a:spcAft>
          <a:spcPct val="0"/>
        </a:spcAft>
        <a:buClr>
          <a:srgbClr val="AACA2A"/>
        </a:buClr>
        <a:buSzPct val="100000"/>
        <a:buFont typeface="Agfa Rotis Sans Serif Bold" charset="0"/>
        <a:buChar char="•"/>
        <a:defRPr sz="2700">
          <a:solidFill>
            <a:schemeClr val="tx1"/>
          </a:solidFill>
          <a:latin typeface="+mn-lt"/>
          <a:ea typeface="+mn-ea"/>
          <a:cs typeface="+mn-cs"/>
          <a:sym typeface="Agfa Rotis Sans Serif Bold" charset="0"/>
        </a:defRPr>
      </a:lvl1pPr>
      <a:lvl2pPr marL="716726" indent="-420916" algn="l" rtl="0" fontAlgn="base">
        <a:spcBef>
          <a:spcPts val="1326"/>
        </a:spcBef>
        <a:spcAft>
          <a:spcPct val="0"/>
        </a:spcAft>
        <a:buClr>
          <a:srgbClr val="AACA2A"/>
        </a:buClr>
        <a:buSzPct val="100000"/>
        <a:buFont typeface="Agfa Rotis Sans Serif Bold" charset="0"/>
        <a:buChar char="•"/>
        <a:defRPr sz="2700">
          <a:solidFill>
            <a:schemeClr val="tx1"/>
          </a:solidFill>
          <a:latin typeface="+mn-lt"/>
          <a:ea typeface="+mn-ea"/>
          <a:cs typeface="+mn-cs"/>
          <a:sym typeface="Agfa Rotis Sans Serif Bold" charset="0"/>
        </a:defRPr>
      </a:lvl2pPr>
      <a:lvl3pPr marL="1044105" indent="-420916" algn="l" rtl="0" fontAlgn="base">
        <a:spcBef>
          <a:spcPts val="1326"/>
        </a:spcBef>
        <a:spcAft>
          <a:spcPct val="0"/>
        </a:spcAft>
        <a:buClr>
          <a:srgbClr val="AACA2A"/>
        </a:buClr>
        <a:buSzPct val="100000"/>
        <a:buFont typeface="Agfa Rotis Sans Serif Bold" charset="0"/>
        <a:buChar char="•"/>
        <a:defRPr sz="2700">
          <a:solidFill>
            <a:schemeClr val="tx1"/>
          </a:solidFill>
          <a:latin typeface="+mn-lt"/>
          <a:ea typeface="+mn-ea"/>
          <a:cs typeface="+mn-cs"/>
          <a:sym typeface="Agfa Rotis Sans Serif Bold" charset="0"/>
        </a:defRPr>
      </a:lvl3pPr>
      <a:lvl4pPr marL="1371484" indent="-420916" algn="l" rtl="0" fontAlgn="base">
        <a:spcBef>
          <a:spcPts val="1326"/>
        </a:spcBef>
        <a:spcAft>
          <a:spcPct val="0"/>
        </a:spcAft>
        <a:buClr>
          <a:srgbClr val="AACA2A"/>
        </a:buClr>
        <a:buSzPct val="100000"/>
        <a:buFont typeface="Agfa Rotis Sans Serif Bold" charset="0"/>
        <a:buChar char="•"/>
        <a:defRPr sz="2700">
          <a:solidFill>
            <a:schemeClr val="tx1"/>
          </a:solidFill>
          <a:latin typeface="+mn-lt"/>
          <a:ea typeface="+mn-ea"/>
          <a:cs typeface="+mn-cs"/>
          <a:sym typeface="Agfa Rotis Sans Serif Bold" charset="0"/>
        </a:defRPr>
      </a:lvl4pPr>
      <a:lvl5pPr marL="1698863" indent="-420916" algn="l" rtl="0" fontAlgn="base">
        <a:spcBef>
          <a:spcPts val="1326"/>
        </a:spcBef>
        <a:spcAft>
          <a:spcPct val="0"/>
        </a:spcAft>
        <a:buClr>
          <a:srgbClr val="AACA2A"/>
        </a:buClr>
        <a:buSzPct val="100000"/>
        <a:buFont typeface="Agfa Rotis Sans Serif Bold" charset="0"/>
        <a:buChar char="•"/>
        <a:defRPr sz="2700">
          <a:solidFill>
            <a:schemeClr val="tx1"/>
          </a:solidFill>
          <a:latin typeface="+mn-lt"/>
          <a:ea typeface="+mn-ea"/>
          <a:cs typeface="+mn-cs"/>
          <a:sym typeface="Agfa Rotis Sans Serif Bold" charset="0"/>
        </a:defRPr>
      </a:lvl5pPr>
      <a:lvl6pPr marL="2035595" indent="-420916" algn="l" rtl="0" fontAlgn="base">
        <a:spcBef>
          <a:spcPts val="1326"/>
        </a:spcBef>
        <a:spcAft>
          <a:spcPct val="0"/>
        </a:spcAft>
        <a:buClr>
          <a:srgbClr val="AACA2A"/>
        </a:buClr>
        <a:buSzPct val="100000"/>
        <a:buFont typeface="Agfa Rotis Sans Serif Bold" charset="0"/>
        <a:buChar char="•"/>
        <a:defRPr sz="2700">
          <a:solidFill>
            <a:schemeClr val="tx1"/>
          </a:solidFill>
          <a:latin typeface="+mn-lt"/>
          <a:ea typeface="+mn-ea"/>
          <a:cs typeface="+mn-cs"/>
          <a:sym typeface="Agfa Rotis Sans Serif Bold" charset="0"/>
        </a:defRPr>
      </a:lvl6pPr>
      <a:lvl7pPr marL="2372328" indent="-420916" algn="l" rtl="0" fontAlgn="base">
        <a:spcBef>
          <a:spcPts val="1326"/>
        </a:spcBef>
        <a:spcAft>
          <a:spcPct val="0"/>
        </a:spcAft>
        <a:buClr>
          <a:srgbClr val="AACA2A"/>
        </a:buClr>
        <a:buSzPct val="100000"/>
        <a:buFont typeface="Agfa Rotis Sans Serif Bold" charset="0"/>
        <a:buChar char="•"/>
        <a:defRPr sz="2700">
          <a:solidFill>
            <a:schemeClr val="tx1"/>
          </a:solidFill>
          <a:latin typeface="+mn-lt"/>
          <a:ea typeface="+mn-ea"/>
          <a:cs typeface="+mn-cs"/>
          <a:sym typeface="Agfa Rotis Sans Serif Bold" charset="0"/>
        </a:defRPr>
      </a:lvl7pPr>
      <a:lvl8pPr marL="2709061" indent="-420916" algn="l" rtl="0" fontAlgn="base">
        <a:spcBef>
          <a:spcPts val="1326"/>
        </a:spcBef>
        <a:spcAft>
          <a:spcPct val="0"/>
        </a:spcAft>
        <a:buClr>
          <a:srgbClr val="AACA2A"/>
        </a:buClr>
        <a:buSzPct val="100000"/>
        <a:buFont typeface="Agfa Rotis Sans Serif Bold" charset="0"/>
        <a:buChar char="•"/>
        <a:defRPr sz="2700">
          <a:solidFill>
            <a:schemeClr val="tx1"/>
          </a:solidFill>
          <a:latin typeface="+mn-lt"/>
          <a:ea typeface="+mn-ea"/>
          <a:cs typeface="+mn-cs"/>
          <a:sym typeface="Agfa Rotis Sans Serif Bold" charset="0"/>
        </a:defRPr>
      </a:lvl8pPr>
      <a:lvl9pPr marL="3045794" indent="-420916" algn="l" rtl="0" fontAlgn="base">
        <a:spcBef>
          <a:spcPts val="1326"/>
        </a:spcBef>
        <a:spcAft>
          <a:spcPct val="0"/>
        </a:spcAft>
        <a:buClr>
          <a:srgbClr val="AACA2A"/>
        </a:buClr>
        <a:buSzPct val="100000"/>
        <a:buFont typeface="Agfa Rotis Sans Serif Bold" charset="0"/>
        <a:buChar char="•"/>
        <a:defRPr sz="2700">
          <a:solidFill>
            <a:schemeClr val="tx1"/>
          </a:solidFill>
          <a:latin typeface="+mn-lt"/>
          <a:ea typeface="+mn-ea"/>
          <a:cs typeface="+mn-cs"/>
          <a:sym typeface="Agfa Rotis Sans Serif Bold" charset="0"/>
        </a:defRPr>
      </a:lvl9pPr>
    </p:bodyStyle>
    <p:otherStyle>
      <a:defPPr>
        <a:defRPr lang="de-DE"/>
      </a:defPPr>
      <a:lvl1pPr marL="0" algn="l" defTabSz="336733" rtl="0" eaLnBrk="1" latinLnBrk="0" hangingPunct="1">
        <a:defRPr sz="1300" kern="1200">
          <a:solidFill>
            <a:schemeClr val="tx1"/>
          </a:solidFill>
          <a:latin typeface="+mn-lt"/>
          <a:ea typeface="+mn-ea"/>
          <a:cs typeface="+mn-cs"/>
        </a:defRPr>
      </a:lvl1pPr>
      <a:lvl2pPr marL="336733" algn="l" defTabSz="336733" rtl="0" eaLnBrk="1" latinLnBrk="0" hangingPunct="1">
        <a:defRPr sz="1300" kern="1200">
          <a:solidFill>
            <a:schemeClr val="tx1"/>
          </a:solidFill>
          <a:latin typeface="+mn-lt"/>
          <a:ea typeface="+mn-ea"/>
          <a:cs typeface="+mn-cs"/>
        </a:defRPr>
      </a:lvl2pPr>
      <a:lvl3pPr marL="673465" algn="l" defTabSz="336733" rtl="0" eaLnBrk="1" latinLnBrk="0" hangingPunct="1">
        <a:defRPr sz="1300" kern="1200">
          <a:solidFill>
            <a:schemeClr val="tx1"/>
          </a:solidFill>
          <a:latin typeface="+mn-lt"/>
          <a:ea typeface="+mn-ea"/>
          <a:cs typeface="+mn-cs"/>
        </a:defRPr>
      </a:lvl3pPr>
      <a:lvl4pPr marL="1010198" algn="l" defTabSz="336733" rtl="0" eaLnBrk="1" latinLnBrk="0" hangingPunct="1">
        <a:defRPr sz="1300" kern="1200">
          <a:solidFill>
            <a:schemeClr val="tx1"/>
          </a:solidFill>
          <a:latin typeface="+mn-lt"/>
          <a:ea typeface="+mn-ea"/>
          <a:cs typeface="+mn-cs"/>
        </a:defRPr>
      </a:lvl4pPr>
      <a:lvl5pPr marL="1346930" algn="l" defTabSz="336733" rtl="0" eaLnBrk="1" latinLnBrk="0" hangingPunct="1">
        <a:defRPr sz="1300" kern="1200">
          <a:solidFill>
            <a:schemeClr val="tx1"/>
          </a:solidFill>
          <a:latin typeface="+mn-lt"/>
          <a:ea typeface="+mn-ea"/>
          <a:cs typeface="+mn-cs"/>
        </a:defRPr>
      </a:lvl5pPr>
      <a:lvl6pPr marL="1683663" algn="l" defTabSz="336733" rtl="0" eaLnBrk="1" latinLnBrk="0" hangingPunct="1">
        <a:defRPr sz="1300" kern="1200">
          <a:solidFill>
            <a:schemeClr val="tx1"/>
          </a:solidFill>
          <a:latin typeface="+mn-lt"/>
          <a:ea typeface="+mn-ea"/>
          <a:cs typeface="+mn-cs"/>
        </a:defRPr>
      </a:lvl6pPr>
      <a:lvl7pPr marL="2020396" algn="l" defTabSz="336733" rtl="0" eaLnBrk="1" latinLnBrk="0" hangingPunct="1">
        <a:defRPr sz="1300" kern="1200">
          <a:solidFill>
            <a:schemeClr val="tx1"/>
          </a:solidFill>
          <a:latin typeface="+mn-lt"/>
          <a:ea typeface="+mn-ea"/>
          <a:cs typeface="+mn-cs"/>
        </a:defRPr>
      </a:lvl7pPr>
      <a:lvl8pPr marL="2357129" algn="l" defTabSz="336733" rtl="0" eaLnBrk="1" latinLnBrk="0" hangingPunct="1">
        <a:defRPr sz="1300" kern="1200">
          <a:solidFill>
            <a:schemeClr val="tx1"/>
          </a:solidFill>
          <a:latin typeface="+mn-lt"/>
          <a:ea typeface="+mn-ea"/>
          <a:cs typeface="+mn-cs"/>
        </a:defRPr>
      </a:lvl8pPr>
      <a:lvl9pPr marL="2693861" algn="l" defTabSz="336733" rtl="0" eaLnBrk="1" latinLnBrk="0" hangingPunct="1">
        <a:defRPr sz="1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4" Type="http://schemas.openxmlformats.org/officeDocument/2006/relationships/image" Target="../media/image5.pn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23.jpeg"/><Relationship Id="rId4" Type="http://schemas.openxmlformats.org/officeDocument/2006/relationships/image" Target="../media/image24.jpeg"/><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25.jpeg"/><Relationship Id="rId4" Type="http://schemas.openxmlformats.org/officeDocument/2006/relationships/image" Target="../media/image26.jpeg"/><Relationship Id="rId5" Type="http://schemas.openxmlformats.org/officeDocument/2006/relationships/image" Target="../media/image27.jpeg"/><Relationship Id="rId6" Type="http://schemas.openxmlformats.org/officeDocument/2006/relationships/image" Target="../media/image28.jpeg"/><Relationship Id="rId7" Type="http://schemas.openxmlformats.org/officeDocument/2006/relationships/image" Target="../media/image29.jpeg"/><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30.jpeg"/><Relationship Id="rId4" Type="http://schemas.openxmlformats.org/officeDocument/2006/relationships/image" Target="../media/image31.jpeg"/><Relationship Id="rId5" Type="http://schemas.openxmlformats.org/officeDocument/2006/relationships/image" Target="../media/image32.jpeg"/><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33.jpeg"/><Relationship Id="rId4" Type="http://schemas.openxmlformats.org/officeDocument/2006/relationships/image" Target="../media/image34.jpeg"/><Relationship Id="rId5" Type="http://schemas.openxmlformats.org/officeDocument/2006/relationships/image" Target="../media/image35.jpeg"/><Relationship Id="rId6" Type="http://schemas.openxmlformats.org/officeDocument/2006/relationships/image" Target="../media/image36.jpeg"/><Relationship Id="rId1" Type="http://schemas.openxmlformats.org/officeDocument/2006/relationships/slideLayout" Target="../slideLayouts/slideLayout5.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37.png"/><Relationship Id="rId4" Type="http://schemas.openxmlformats.org/officeDocument/2006/relationships/image" Target="../media/image38.png"/><Relationship Id="rId5" Type="http://schemas.openxmlformats.org/officeDocument/2006/relationships/image" Target="../media/image39.png"/><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image" Target="../media/image40.png"/><Relationship Id="rId4" Type="http://schemas.openxmlformats.org/officeDocument/2006/relationships/image" Target="../media/image41.png"/><Relationship Id="rId5" Type="http://schemas.openxmlformats.org/officeDocument/2006/relationships/image" Target="../media/image42.png"/><Relationship Id="rId6" Type="http://schemas.openxmlformats.org/officeDocument/2006/relationships/image" Target="../media/image43.png"/><Relationship Id="rId7" Type="http://schemas.openxmlformats.org/officeDocument/2006/relationships/image" Target="../media/image44.png"/><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9.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45.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1" Type="http://schemas.openxmlformats.org/officeDocument/2006/relationships/slideLayout" Target="../slideLayouts/slideLayout4.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46.png"/><Relationship Id="rId4" Type="http://schemas.microsoft.com/office/2007/relationships/hdphoto" Target="../media/hdphoto1.wdp"/><Relationship Id="rId1" Type="http://schemas.openxmlformats.org/officeDocument/2006/relationships/slideLayout" Target="../slideLayouts/slideLayout3.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47.png"/><Relationship Id="rId3" Type="http://schemas.openxmlformats.org/officeDocument/2006/relationships/image" Target="../media/image48.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1.xml"/></Relationships>
</file>

<file path=ppt/slides/_rels/slide23.xml.rels><?xml version="1.0" encoding="UTF-8" standalone="yes"?>
<Relationships xmlns="http://schemas.openxmlformats.org/package/2006/relationships"><Relationship Id="rId3" Type="http://schemas.openxmlformats.org/officeDocument/2006/relationships/hyperlink" Target="mailto:sieve@idn.uni-hannover.de" TargetMode="External"/><Relationship Id="rId4" Type="http://schemas.openxmlformats.org/officeDocument/2006/relationships/hyperlink" Target="http://www.chemiedidaktik.uni-hannover.de/sieve.html" TargetMode="External"/><Relationship Id="rId5"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hyperlink" Target="mailto:struckmeier@idn.uni-hannover.de"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jpeg"/><Relationship Id="rId5" Type="http://schemas.openxmlformats.org/officeDocument/2006/relationships/image" Target="../media/image10.jpeg"/><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4" Type="http://schemas.openxmlformats.org/officeDocument/2006/relationships/image" Target="../media/image12.jpeg"/><Relationship Id="rId5" Type="http://schemas.openxmlformats.org/officeDocument/2006/relationships/image" Target="../media/image13.jpeg"/><Relationship Id="rId6" Type="http://schemas.openxmlformats.org/officeDocument/2006/relationships/image" Target="../media/image14.jpeg"/><Relationship Id="rId7" Type="http://schemas.openxmlformats.org/officeDocument/2006/relationships/image" Target="../media/image15.jpeg"/><Relationship Id="rId8" Type="http://schemas.openxmlformats.org/officeDocument/2006/relationships/image" Target="../media/image16.jpeg"/><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17.jpeg"/><Relationship Id="rId4" Type="http://schemas.openxmlformats.org/officeDocument/2006/relationships/image" Target="../media/image18.jpeg"/><Relationship Id="rId5" Type="http://schemas.openxmlformats.org/officeDocument/2006/relationships/image" Target="../media/image19.jpeg"/><Relationship Id="rId6" Type="http://schemas.openxmlformats.org/officeDocument/2006/relationships/image" Target="../media/image20.jpeg"/><Relationship Id="rId7" Type="http://schemas.openxmlformats.org/officeDocument/2006/relationships/image" Target="../media/image21.jpeg"/><Relationship Id="rId8" Type="http://schemas.openxmlformats.org/officeDocument/2006/relationships/image" Target="../media/image22.jpeg"/><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1"/>
          <p:cNvSpPr>
            <a:spLocks noGrp="1" noChangeArrowheads="1"/>
          </p:cNvSpPr>
          <p:nvPr>
            <p:ph type="title"/>
          </p:nvPr>
        </p:nvSpPr>
        <p:spPr>
          <a:xfrm>
            <a:off x="948963" y="846839"/>
            <a:ext cx="7971234" cy="2075856"/>
          </a:xfrm>
          <a:ln/>
        </p:spPr>
        <p:txBody>
          <a:bodyPr/>
          <a:lstStyle/>
          <a:p>
            <a:r>
              <a:rPr lang="de-DE" sz="4400" dirty="0"/>
              <a:t>Bubble Tea – eine Modegetränk experimentell für den Chemieunterricht erschlossen</a:t>
            </a:r>
          </a:p>
        </p:txBody>
      </p:sp>
      <p:sp>
        <p:nvSpPr>
          <p:cNvPr id="9218" name="Rectangle 2"/>
          <p:cNvSpPr>
            <a:spLocks noGrp="1" noChangeArrowheads="1"/>
          </p:cNvSpPr>
          <p:nvPr>
            <p:ph type="body" idx="1"/>
          </p:nvPr>
        </p:nvSpPr>
        <p:spPr>
          <a:xfrm>
            <a:off x="1058662" y="3682154"/>
            <a:ext cx="7971234" cy="500411"/>
          </a:xfrm>
          <a:ln/>
        </p:spPr>
        <p:txBody>
          <a:bodyPr/>
          <a:lstStyle/>
          <a:p>
            <a:pPr algn="l"/>
            <a:r>
              <a:rPr lang="de-DE" dirty="0" smtClean="0"/>
              <a:t>Bernhard Sieve, Dr. Sabine Struckmeier</a:t>
            </a:r>
          </a:p>
          <a:p>
            <a:pPr algn="l"/>
            <a:r>
              <a:rPr lang="de-DE" sz="1800" dirty="0" err="1" smtClean="0"/>
              <a:t>MNU-Tagung</a:t>
            </a:r>
            <a:r>
              <a:rPr lang="de-DE" sz="1800" dirty="0" smtClean="0"/>
              <a:t>, 19.11.2012</a:t>
            </a:r>
            <a:endParaRPr lang="de-DE" sz="1800" dirty="0"/>
          </a:p>
        </p:txBody>
      </p:sp>
      <p:pic>
        <p:nvPicPr>
          <p:cNvPr id="4" name="Bild 3" descr="bubble_tea_gross.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20000" y="2858835"/>
            <a:ext cx="2082292" cy="2054873"/>
          </a:xfrm>
          <a:prstGeom prst="rect">
            <a:avLst/>
          </a:prstGeom>
        </p:spPr>
      </p:pic>
      <p:pic>
        <p:nvPicPr>
          <p:cNvPr id="2" name="Bild 1"/>
          <p:cNvPicPr>
            <a:picLocks noChangeAspect="1"/>
          </p:cNvPicPr>
          <p:nvPr/>
        </p:nvPicPr>
        <p:blipFill>
          <a:blip r:embed="rId4"/>
          <a:stretch>
            <a:fillRect/>
          </a:stretch>
        </p:blipFill>
        <p:spPr>
          <a:xfrm>
            <a:off x="-416739" y="1936"/>
            <a:ext cx="2345403" cy="725285"/>
          </a:xfrm>
          <a:prstGeom prst="rect">
            <a:avLst/>
          </a:prstGeom>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marL="0" indent="0"/>
            <a:r>
              <a:rPr lang="de-DE" dirty="0"/>
              <a:t>Woraus besteht die Hülle der </a:t>
            </a:r>
            <a:r>
              <a:rPr lang="de-DE" dirty="0" err="1"/>
              <a:t>Popping</a:t>
            </a:r>
            <a:r>
              <a:rPr lang="de-DE" dirty="0"/>
              <a:t> </a:t>
            </a:r>
            <a:r>
              <a:rPr lang="de-DE" dirty="0" err="1"/>
              <a:t>Bobas</a:t>
            </a:r>
            <a:r>
              <a:rPr lang="de-DE" dirty="0"/>
              <a:t>?</a:t>
            </a:r>
          </a:p>
        </p:txBody>
      </p:sp>
      <p:sp>
        <p:nvSpPr>
          <p:cNvPr id="3" name="Inhaltsplatzhalter 2"/>
          <p:cNvSpPr>
            <a:spLocks noGrp="1"/>
          </p:cNvSpPr>
          <p:nvPr>
            <p:ph idx="1"/>
          </p:nvPr>
        </p:nvSpPr>
        <p:spPr>
          <a:xfrm>
            <a:off x="474020" y="1574795"/>
            <a:ext cx="8948291" cy="3654405"/>
          </a:xfrm>
        </p:spPr>
        <p:txBody>
          <a:bodyPr/>
          <a:lstStyle/>
          <a:p>
            <a:pPr marL="0" indent="0">
              <a:buNone/>
            </a:pPr>
            <a:r>
              <a:rPr lang="de-DE" dirty="0" smtClean="0"/>
              <a:t>Um diese Frage zu klären, werden Löseversuche durchgeführt:</a:t>
            </a:r>
          </a:p>
          <a:p>
            <a:r>
              <a:rPr lang="de-DE" dirty="0" smtClean="0"/>
              <a:t>in H</a:t>
            </a:r>
            <a:r>
              <a:rPr lang="de-DE" baseline="-25000" dirty="0" smtClean="0"/>
              <a:t>2</a:t>
            </a:r>
            <a:r>
              <a:rPr lang="de-DE" dirty="0" smtClean="0"/>
              <a:t>O (l), </a:t>
            </a:r>
            <a:r>
              <a:rPr lang="de-DE" dirty="0" err="1" smtClean="0"/>
              <a:t>NaCl-Lsg</a:t>
            </a:r>
            <a:r>
              <a:rPr lang="de-DE" dirty="0" smtClean="0"/>
              <a:t>., CaCl</a:t>
            </a:r>
            <a:r>
              <a:rPr lang="de-DE" baseline="-25000" dirty="0" smtClean="0"/>
              <a:t>2</a:t>
            </a:r>
            <a:r>
              <a:rPr lang="de-DE" dirty="0" smtClean="0"/>
              <a:t>-Lsg., verd. und konz. </a:t>
            </a:r>
            <a:r>
              <a:rPr lang="de-DE" dirty="0" err="1" smtClean="0"/>
              <a:t>NaOH</a:t>
            </a:r>
            <a:r>
              <a:rPr lang="de-DE" dirty="0" smtClean="0"/>
              <a:t> (</a:t>
            </a:r>
            <a:r>
              <a:rPr lang="de-DE" dirty="0" err="1" smtClean="0"/>
              <a:t>aq</a:t>
            </a:r>
            <a:r>
              <a:rPr lang="de-DE" dirty="0" smtClean="0"/>
              <a:t>), verd. </a:t>
            </a:r>
            <a:r>
              <a:rPr lang="de-DE" dirty="0"/>
              <a:t>und </a:t>
            </a:r>
            <a:r>
              <a:rPr lang="de-DE" dirty="0" smtClean="0"/>
              <a:t>konz. </a:t>
            </a:r>
            <a:r>
              <a:rPr lang="de-DE" dirty="0" err="1" smtClean="0"/>
              <a:t>HCl</a:t>
            </a:r>
            <a:r>
              <a:rPr lang="de-DE" dirty="0" smtClean="0"/>
              <a:t> (</a:t>
            </a:r>
            <a:r>
              <a:rPr lang="de-DE" dirty="0" err="1" smtClean="0"/>
              <a:t>aq</a:t>
            </a:r>
            <a:r>
              <a:rPr lang="de-DE" dirty="0" smtClean="0"/>
              <a:t>), Wasserstoffperoxid,</a:t>
            </a:r>
          </a:p>
          <a:p>
            <a:r>
              <a:rPr lang="de-DE" dirty="0" smtClean="0"/>
              <a:t>in organischen Lösemitteln (Aceton, Heptan) und</a:t>
            </a:r>
          </a:p>
          <a:p>
            <a:r>
              <a:rPr lang="de-DE" dirty="0" smtClean="0"/>
              <a:t>in Amylase, Pepsin/</a:t>
            </a:r>
            <a:r>
              <a:rPr lang="de-DE" dirty="0" err="1" smtClean="0"/>
              <a:t>HCl</a:t>
            </a:r>
            <a:r>
              <a:rPr lang="de-DE" dirty="0" smtClean="0"/>
              <a:t> (</a:t>
            </a:r>
            <a:r>
              <a:rPr lang="de-DE" dirty="0" err="1" smtClean="0"/>
              <a:t>aq</a:t>
            </a:r>
            <a:r>
              <a:rPr lang="de-DE" dirty="0" smtClean="0"/>
              <a:t>).</a:t>
            </a:r>
          </a:p>
        </p:txBody>
      </p:sp>
    </p:spTree>
    <p:extLst>
      <p:ext uri="{BB962C8B-B14F-4D97-AF65-F5344CB8AC3E}">
        <p14:creationId xmlns:p14="http://schemas.microsoft.com/office/powerpoint/2010/main" val="2336403057"/>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marL="0" indent="0"/>
            <a:r>
              <a:rPr lang="de-DE" dirty="0" smtClean="0"/>
              <a:t>Ergebnisse der Löseversuche</a:t>
            </a:r>
            <a:endParaRPr lang="de-DE" dirty="0"/>
          </a:p>
        </p:txBody>
      </p:sp>
      <p:sp>
        <p:nvSpPr>
          <p:cNvPr id="3" name="Inhaltsplatzhalter 2"/>
          <p:cNvSpPr>
            <a:spLocks noGrp="1"/>
          </p:cNvSpPr>
          <p:nvPr>
            <p:ph idx="1"/>
          </p:nvPr>
        </p:nvSpPr>
        <p:spPr>
          <a:xfrm>
            <a:off x="474020" y="1070739"/>
            <a:ext cx="8948291" cy="990109"/>
          </a:xfrm>
        </p:spPr>
        <p:txBody>
          <a:bodyPr/>
          <a:lstStyle/>
          <a:p>
            <a:r>
              <a:rPr lang="de-DE" dirty="0" smtClean="0"/>
              <a:t>Stärkeperlen quellen in wässrigen Lösungen, lösen sich aber nur in konz. </a:t>
            </a:r>
            <a:r>
              <a:rPr lang="de-DE" dirty="0" err="1" smtClean="0"/>
              <a:t>HCl</a:t>
            </a:r>
            <a:r>
              <a:rPr lang="de-DE" dirty="0" smtClean="0"/>
              <a:t> (</a:t>
            </a:r>
            <a:r>
              <a:rPr lang="de-DE" dirty="0" err="1" smtClean="0"/>
              <a:t>aq</a:t>
            </a:r>
            <a:r>
              <a:rPr lang="de-DE" dirty="0" smtClean="0"/>
              <a:t>) nach einigen Tagen auf</a:t>
            </a:r>
          </a:p>
        </p:txBody>
      </p:sp>
      <p:sp>
        <p:nvSpPr>
          <p:cNvPr id="4" name="Inhaltsplatzhalter 2"/>
          <p:cNvSpPr txBox="1">
            <a:spLocks/>
          </p:cNvSpPr>
          <p:nvPr/>
        </p:nvSpPr>
        <p:spPr bwMode="auto">
          <a:xfrm>
            <a:off x="469205" y="2133600"/>
            <a:ext cx="8948291" cy="84609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0" tIns="0" rIns="0" bIns="0" numCol="1" anchor="ctr" anchorCtr="0" compatLnSpc="1">
            <a:prstTxWarp prst="textNoShape">
              <a:avLst/>
            </a:prstTxWarp>
          </a:bodyPr>
          <a:lstStyle/>
          <a:p>
            <a:pPr marL="420916" marR="0" lvl="0" indent="-420916" algn="l" defTabSz="914400" rtl="0" eaLnBrk="1" fontAlgn="base" latinLnBrk="0" hangingPunct="1">
              <a:lnSpc>
                <a:spcPct val="100000"/>
              </a:lnSpc>
              <a:spcBef>
                <a:spcPts val="1326"/>
              </a:spcBef>
              <a:spcAft>
                <a:spcPct val="0"/>
              </a:spcAft>
              <a:buClr>
                <a:srgbClr val="AACA2A"/>
              </a:buClr>
              <a:buSzPct val="100000"/>
              <a:buFont typeface="Agfa Rotis Sans Serif Bold" charset="0"/>
              <a:buChar char="•"/>
              <a:tabLst/>
              <a:defRPr/>
            </a:pPr>
            <a:r>
              <a:rPr kumimoji="0" lang="de-DE" sz="2700" b="0" i="0" u="none" strike="noStrike" kern="0" cap="none" spc="0" normalizeH="0" baseline="0" noProof="0" dirty="0" err="1" smtClean="0">
                <a:ln>
                  <a:noFill/>
                </a:ln>
                <a:solidFill>
                  <a:schemeClr val="tx1"/>
                </a:solidFill>
                <a:effectLst/>
                <a:uLnTx/>
                <a:uFillTx/>
                <a:latin typeface="+mn-lt"/>
                <a:ea typeface="+mn-ea"/>
                <a:cs typeface="+mn-cs"/>
                <a:sym typeface="Agfa Rotis Sans Serif Bold" charset="0"/>
              </a:rPr>
              <a:t>Bobas</a:t>
            </a:r>
            <a:r>
              <a:rPr kumimoji="0" lang="de-DE" sz="2700" b="0" i="0" u="none" strike="noStrike" kern="0" cap="none" spc="0" normalizeH="0" baseline="0" noProof="0" dirty="0" smtClean="0">
                <a:ln>
                  <a:noFill/>
                </a:ln>
                <a:solidFill>
                  <a:schemeClr val="tx1"/>
                </a:solidFill>
                <a:effectLst/>
                <a:uLnTx/>
                <a:uFillTx/>
                <a:latin typeface="+mn-lt"/>
                <a:ea typeface="+mn-ea"/>
                <a:cs typeface="+mn-cs"/>
                <a:sym typeface="Agfa Rotis Sans Serif Bold" charset="0"/>
              </a:rPr>
              <a:t> sind in konz. </a:t>
            </a:r>
            <a:r>
              <a:rPr kumimoji="0" lang="de-DE" sz="2700" b="0" i="0" u="none" strike="noStrike" kern="0" cap="none" spc="0" normalizeH="0" baseline="0" noProof="0" dirty="0" err="1" smtClean="0">
                <a:ln>
                  <a:noFill/>
                </a:ln>
                <a:solidFill>
                  <a:schemeClr val="tx1"/>
                </a:solidFill>
                <a:effectLst/>
                <a:uLnTx/>
                <a:uFillTx/>
                <a:latin typeface="+mn-lt"/>
                <a:ea typeface="+mn-ea"/>
                <a:cs typeface="+mn-cs"/>
                <a:sym typeface="Agfa Rotis Sans Serif Bold" charset="0"/>
              </a:rPr>
              <a:t>NaOH</a:t>
            </a:r>
            <a:r>
              <a:rPr kumimoji="0" lang="de-DE" sz="2700" b="0" i="0" u="none" strike="noStrike" kern="0" cap="none" spc="0" normalizeH="0" baseline="0" noProof="0" dirty="0" smtClean="0">
                <a:ln>
                  <a:noFill/>
                </a:ln>
                <a:solidFill>
                  <a:schemeClr val="tx1"/>
                </a:solidFill>
                <a:effectLst/>
                <a:uLnTx/>
                <a:uFillTx/>
                <a:latin typeface="+mn-lt"/>
                <a:ea typeface="+mn-ea"/>
                <a:cs typeface="+mn-cs"/>
                <a:sym typeface="Agfa Rotis Sans Serif Bold" charset="0"/>
              </a:rPr>
              <a:t> (</a:t>
            </a:r>
            <a:r>
              <a:rPr kumimoji="0" lang="de-DE" sz="2700" b="0" i="0" u="none" strike="noStrike" kern="0" cap="none" spc="0" normalizeH="0" baseline="0" noProof="0" dirty="0" err="1" smtClean="0">
                <a:ln>
                  <a:noFill/>
                </a:ln>
                <a:solidFill>
                  <a:schemeClr val="tx1"/>
                </a:solidFill>
                <a:effectLst/>
                <a:uLnTx/>
                <a:uFillTx/>
                <a:latin typeface="+mn-lt"/>
                <a:ea typeface="+mn-ea"/>
                <a:cs typeface="+mn-cs"/>
                <a:sym typeface="Agfa Rotis Sans Serif Bold" charset="0"/>
              </a:rPr>
              <a:t>aq</a:t>
            </a:r>
            <a:r>
              <a:rPr kumimoji="0" lang="de-DE" sz="2700" b="0" i="0" u="none" strike="noStrike" kern="0" cap="none" spc="0" normalizeH="0" baseline="0" noProof="0" dirty="0" smtClean="0">
                <a:ln>
                  <a:noFill/>
                </a:ln>
                <a:solidFill>
                  <a:schemeClr val="tx1"/>
                </a:solidFill>
                <a:effectLst/>
                <a:uLnTx/>
                <a:uFillTx/>
                <a:latin typeface="+mn-lt"/>
                <a:ea typeface="+mn-ea"/>
                <a:cs typeface="+mn-cs"/>
                <a:sym typeface="Agfa Rotis Sans Serif Bold" charset="0"/>
              </a:rPr>
              <a:t>) und </a:t>
            </a:r>
            <a:r>
              <a:rPr kumimoji="0" lang="de-DE" sz="2700" b="0" i="0" u="none" strike="noStrike" kern="0" cap="none" spc="0" normalizeH="0" baseline="0" noProof="0" dirty="0" err="1" smtClean="0">
                <a:ln>
                  <a:noFill/>
                </a:ln>
                <a:solidFill>
                  <a:schemeClr val="tx1"/>
                </a:solidFill>
                <a:effectLst/>
                <a:uLnTx/>
                <a:uFillTx/>
                <a:latin typeface="+mn-lt"/>
                <a:ea typeface="+mn-ea"/>
                <a:cs typeface="+mn-cs"/>
                <a:sym typeface="Agfa Rotis Sans Serif Bold" charset="0"/>
              </a:rPr>
              <a:t>HCl</a:t>
            </a:r>
            <a:r>
              <a:rPr kumimoji="0" lang="de-DE" sz="2700" b="0" i="0" u="none" strike="noStrike" kern="0" cap="none" spc="0" normalizeH="0" baseline="0" noProof="0" dirty="0" smtClean="0">
                <a:ln>
                  <a:noFill/>
                </a:ln>
                <a:solidFill>
                  <a:schemeClr val="tx1"/>
                </a:solidFill>
                <a:effectLst/>
                <a:uLnTx/>
                <a:uFillTx/>
                <a:latin typeface="+mn-lt"/>
                <a:ea typeface="+mn-ea"/>
                <a:cs typeface="+mn-cs"/>
                <a:sym typeface="Agfa Rotis Sans Serif Bold" charset="0"/>
              </a:rPr>
              <a:t> (</a:t>
            </a:r>
            <a:r>
              <a:rPr kumimoji="0" lang="de-DE" sz="2700" b="0" i="0" u="none" strike="noStrike" kern="0" cap="none" spc="0" normalizeH="0" baseline="0" noProof="0" dirty="0" err="1" smtClean="0">
                <a:ln>
                  <a:noFill/>
                </a:ln>
                <a:solidFill>
                  <a:schemeClr val="tx1"/>
                </a:solidFill>
                <a:effectLst/>
                <a:uLnTx/>
                <a:uFillTx/>
                <a:latin typeface="+mn-lt"/>
                <a:ea typeface="+mn-ea"/>
                <a:cs typeface="+mn-cs"/>
                <a:sym typeface="Agfa Rotis Sans Serif Bold" charset="0"/>
              </a:rPr>
              <a:t>aq</a:t>
            </a:r>
            <a:r>
              <a:rPr kumimoji="0" lang="de-DE" sz="2700" b="0" i="0" u="none" strike="noStrike" kern="0" cap="none" spc="0" normalizeH="0" baseline="0" noProof="0" dirty="0" smtClean="0">
                <a:ln>
                  <a:noFill/>
                </a:ln>
                <a:solidFill>
                  <a:schemeClr val="tx1"/>
                </a:solidFill>
                <a:effectLst/>
                <a:uLnTx/>
                <a:uFillTx/>
                <a:latin typeface="+mn-lt"/>
                <a:ea typeface="+mn-ea"/>
                <a:cs typeface="+mn-cs"/>
                <a:sym typeface="Agfa Rotis Sans Serif Bold" charset="0"/>
              </a:rPr>
              <a:t>) auch nach 24 h stabil</a:t>
            </a:r>
          </a:p>
        </p:txBody>
      </p:sp>
      <p:sp>
        <p:nvSpPr>
          <p:cNvPr id="5" name="Inhaltsplatzhalter 2"/>
          <p:cNvSpPr txBox="1">
            <a:spLocks/>
          </p:cNvSpPr>
          <p:nvPr/>
        </p:nvSpPr>
        <p:spPr bwMode="auto">
          <a:xfrm>
            <a:off x="488504" y="3086963"/>
            <a:ext cx="8948291" cy="84609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0" tIns="0" rIns="0" bIns="0" numCol="1" anchor="ctr" anchorCtr="0" compatLnSpc="1">
            <a:prstTxWarp prst="textNoShape">
              <a:avLst/>
            </a:prstTxWarp>
          </a:bodyPr>
          <a:lstStyle/>
          <a:p>
            <a:pPr marL="420916" marR="0" lvl="0" indent="-420916" algn="l" defTabSz="914400" rtl="0" eaLnBrk="1" fontAlgn="base" latinLnBrk="0" hangingPunct="1">
              <a:lnSpc>
                <a:spcPct val="100000"/>
              </a:lnSpc>
              <a:spcBef>
                <a:spcPts val="1326"/>
              </a:spcBef>
              <a:spcAft>
                <a:spcPct val="0"/>
              </a:spcAft>
              <a:buClr>
                <a:srgbClr val="AACA2A"/>
              </a:buClr>
              <a:buSzPct val="100000"/>
              <a:buFont typeface="Agfa Rotis Sans Serif Bold" charset="0"/>
              <a:buChar char="•"/>
              <a:tabLst/>
              <a:defRPr/>
            </a:pPr>
            <a:r>
              <a:rPr kumimoji="0" lang="de-DE" sz="2700" b="0" i="0" u="none" strike="noStrike" kern="0" cap="none" spc="0" normalizeH="0" baseline="0" noProof="0" dirty="0" smtClean="0">
                <a:ln>
                  <a:noFill/>
                </a:ln>
                <a:solidFill>
                  <a:schemeClr val="tx1"/>
                </a:solidFill>
                <a:effectLst/>
                <a:uLnTx/>
                <a:uFillTx/>
                <a:latin typeface="+mn-lt"/>
                <a:ea typeface="+mn-ea"/>
                <a:cs typeface="+mn-cs"/>
                <a:sym typeface="Agfa Rotis Sans Serif Bold" charset="0"/>
              </a:rPr>
              <a:t>In Amylase und Pepsin/</a:t>
            </a:r>
            <a:r>
              <a:rPr kumimoji="0" lang="de-DE" sz="2700" b="0" i="0" u="none" strike="noStrike" kern="0" cap="none" spc="0" normalizeH="0" baseline="0" noProof="0" dirty="0" err="1" smtClean="0">
                <a:ln>
                  <a:noFill/>
                </a:ln>
                <a:solidFill>
                  <a:schemeClr val="tx1"/>
                </a:solidFill>
                <a:effectLst/>
                <a:uLnTx/>
                <a:uFillTx/>
                <a:latin typeface="+mn-lt"/>
                <a:ea typeface="+mn-ea"/>
                <a:cs typeface="+mn-cs"/>
                <a:sym typeface="Agfa Rotis Sans Serif Bold" charset="0"/>
              </a:rPr>
              <a:t>HCl</a:t>
            </a:r>
            <a:r>
              <a:rPr kumimoji="0" lang="de-DE" sz="2700" b="0" i="0" u="none" strike="noStrike" kern="0" cap="none" spc="0" normalizeH="0" baseline="0" noProof="0" dirty="0" smtClean="0">
                <a:ln>
                  <a:noFill/>
                </a:ln>
                <a:solidFill>
                  <a:schemeClr val="tx1"/>
                </a:solidFill>
                <a:effectLst/>
                <a:uLnTx/>
                <a:uFillTx/>
                <a:latin typeface="+mn-lt"/>
                <a:ea typeface="+mn-ea"/>
                <a:cs typeface="+mn-cs"/>
                <a:sym typeface="Agfa Rotis Sans Serif Bold" charset="0"/>
              </a:rPr>
              <a:t> (</a:t>
            </a:r>
            <a:r>
              <a:rPr kumimoji="0" lang="de-DE" sz="2700" b="0" i="0" u="none" strike="noStrike" kern="0" cap="none" spc="0" normalizeH="0" baseline="0" noProof="0" dirty="0" err="1" smtClean="0">
                <a:ln>
                  <a:noFill/>
                </a:ln>
                <a:solidFill>
                  <a:schemeClr val="tx1"/>
                </a:solidFill>
                <a:effectLst/>
                <a:uLnTx/>
                <a:uFillTx/>
                <a:latin typeface="+mn-lt"/>
                <a:ea typeface="+mn-ea"/>
                <a:cs typeface="+mn-cs"/>
                <a:sym typeface="Agfa Rotis Sans Serif Bold" charset="0"/>
              </a:rPr>
              <a:t>aq</a:t>
            </a:r>
            <a:r>
              <a:rPr kumimoji="0" lang="de-DE" sz="2700" b="0" i="0" u="none" strike="noStrike" kern="0" cap="none" spc="0" normalizeH="0" baseline="0" noProof="0" dirty="0" smtClean="0">
                <a:ln>
                  <a:noFill/>
                </a:ln>
                <a:solidFill>
                  <a:schemeClr val="tx1"/>
                </a:solidFill>
                <a:effectLst/>
                <a:uLnTx/>
                <a:uFillTx/>
                <a:latin typeface="+mn-lt"/>
                <a:ea typeface="+mn-ea"/>
                <a:cs typeface="+mn-cs"/>
                <a:sym typeface="Agfa Rotis Sans Serif Bold" charset="0"/>
              </a:rPr>
              <a:t>)</a:t>
            </a:r>
            <a:r>
              <a:rPr kumimoji="0" lang="de-DE" sz="2700" b="0" i="0" u="none" strike="noStrike" kern="0" cap="none" spc="0" normalizeH="0" noProof="0" dirty="0" smtClean="0">
                <a:ln>
                  <a:noFill/>
                </a:ln>
                <a:solidFill>
                  <a:schemeClr val="tx1"/>
                </a:solidFill>
                <a:effectLst/>
                <a:uLnTx/>
                <a:uFillTx/>
                <a:latin typeface="+mn-lt"/>
                <a:ea typeface="+mn-ea"/>
                <a:cs typeface="+mn-cs"/>
                <a:sym typeface="Agfa Rotis Sans Serif Bold" charset="0"/>
              </a:rPr>
              <a:t> zeigen beide Perlenarten keine nennenswerten Veränderungen</a:t>
            </a:r>
            <a:endParaRPr kumimoji="0" lang="de-DE" sz="2700" b="0" i="0" u="none" strike="noStrike" kern="0" cap="none" spc="0" normalizeH="0" baseline="0" noProof="0" dirty="0" smtClean="0">
              <a:ln>
                <a:noFill/>
              </a:ln>
              <a:solidFill>
                <a:schemeClr val="tx1"/>
              </a:solidFill>
              <a:effectLst/>
              <a:uLnTx/>
              <a:uFillTx/>
              <a:latin typeface="+mn-lt"/>
              <a:ea typeface="+mn-ea"/>
              <a:cs typeface="+mn-cs"/>
              <a:sym typeface="Agfa Rotis Sans Serif Bold" charset="0"/>
            </a:endParaRPr>
          </a:p>
        </p:txBody>
      </p:sp>
      <p:pic>
        <p:nvPicPr>
          <p:cNvPr id="6" name="Grafik 5" descr="Amylase-Pepsin1.jpg"/>
          <p:cNvPicPr>
            <a:picLocks noChangeAspect="1"/>
          </p:cNvPicPr>
          <p:nvPr/>
        </p:nvPicPr>
        <p:blipFill>
          <a:blip r:embed="rId3"/>
          <a:stretch>
            <a:fillRect/>
          </a:stretch>
        </p:blipFill>
        <p:spPr>
          <a:xfrm>
            <a:off x="992560" y="4221088"/>
            <a:ext cx="4174344" cy="1544127"/>
          </a:xfrm>
          <a:prstGeom prst="rect">
            <a:avLst/>
          </a:prstGeom>
        </p:spPr>
      </p:pic>
      <p:pic>
        <p:nvPicPr>
          <p:cNvPr id="7" name="Grafik 6" descr="Amylase-Pepsin.jpg"/>
          <p:cNvPicPr>
            <a:picLocks noChangeAspect="1"/>
          </p:cNvPicPr>
          <p:nvPr/>
        </p:nvPicPr>
        <p:blipFill>
          <a:blip r:embed="rId4"/>
          <a:stretch>
            <a:fillRect/>
          </a:stretch>
        </p:blipFill>
        <p:spPr>
          <a:xfrm>
            <a:off x="5313040" y="4221088"/>
            <a:ext cx="3744416" cy="1584176"/>
          </a:xfrm>
          <a:prstGeom prst="rect">
            <a:avLst/>
          </a:prstGeom>
        </p:spPr>
      </p:pic>
    </p:spTree>
    <p:extLst>
      <p:ext uri="{BB962C8B-B14F-4D97-AF65-F5344CB8AC3E}">
        <p14:creationId xmlns:p14="http://schemas.microsoft.com/office/powerpoint/2010/main" val="208117011"/>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marL="0" indent="0"/>
            <a:r>
              <a:rPr lang="de-DE" dirty="0" smtClean="0"/>
              <a:t>Ergebnisse der Löseversuche</a:t>
            </a:r>
            <a:endParaRPr lang="de-DE" dirty="0"/>
          </a:p>
        </p:txBody>
      </p:sp>
      <p:sp>
        <p:nvSpPr>
          <p:cNvPr id="3" name="Inhaltsplatzhalter 2"/>
          <p:cNvSpPr>
            <a:spLocks noGrp="1"/>
          </p:cNvSpPr>
          <p:nvPr>
            <p:ph idx="1"/>
          </p:nvPr>
        </p:nvSpPr>
        <p:spPr>
          <a:xfrm>
            <a:off x="469205" y="980728"/>
            <a:ext cx="8948291" cy="792087"/>
          </a:xfrm>
        </p:spPr>
        <p:txBody>
          <a:bodyPr/>
          <a:lstStyle/>
          <a:p>
            <a:r>
              <a:rPr lang="de-DE" dirty="0" err="1" smtClean="0"/>
              <a:t>Bobas</a:t>
            </a:r>
            <a:r>
              <a:rPr lang="de-DE" dirty="0" smtClean="0"/>
              <a:t> enthalten Farbstoffe, die pH-abhängig ihre Farbe verändern </a:t>
            </a:r>
            <a:r>
              <a:rPr lang="de-DE" dirty="0" smtClean="0">
                <a:latin typeface="Wingdings"/>
                <a:ea typeface="Wingdings"/>
                <a:cs typeface="Wingdings"/>
                <a:sym typeface="Wingdings"/>
              </a:rPr>
              <a:t></a:t>
            </a:r>
            <a:r>
              <a:rPr lang="de-DE" dirty="0"/>
              <a:t> </a:t>
            </a:r>
            <a:r>
              <a:rPr lang="de-DE" dirty="0" smtClean="0"/>
              <a:t>Naturfarbstoffe?</a:t>
            </a:r>
          </a:p>
        </p:txBody>
      </p:sp>
      <p:sp>
        <p:nvSpPr>
          <p:cNvPr id="4" name="Inhaltsplatzhalter 2"/>
          <p:cNvSpPr txBox="1">
            <a:spLocks/>
          </p:cNvSpPr>
          <p:nvPr/>
        </p:nvSpPr>
        <p:spPr bwMode="auto">
          <a:xfrm>
            <a:off x="488504" y="3807043"/>
            <a:ext cx="8948291" cy="106211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0" tIns="0" rIns="0" bIns="0" numCol="1" anchor="ctr" anchorCtr="0" compatLnSpc="1">
            <a:prstTxWarp prst="textNoShape">
              <a:avLst/>
            </a:prstTxWarp>
          </a:bodyPr>
          <a:lstStyle/>
          <a:p>
            <a:pPr marL="420916" marR="0" lvl="0" indent="-420916" algn="l" defTabSz="914400" rtl="0" eaLnBrk="1" fontAlgn="base" latinLnBrk="0" hangingPunct="1">
              <a:lnSpc>
                <a:spcPct val="100000"/>
              </a:lnSpc>
              <a:spcBef>
                <a:spcPts val="1326"/>
              </a:spcBef>
              <a:spcAft>
                <a:spcPct val="0"/>
              </a:spcAft>
              <a:buClr>
                <a:srgbClr val="AACA2A"/>
              </a:buClr>
              <a:buSzPct val="100000"/>
              <a:buFont typeface="Agfa Rotis Sans Serif Bold" charset="0"/>
              <a:buChar char="•"/>
              <a:tabLst/>
              <a:defRPr/>
            </a:pPr>
            <a:r>
              <a:rPr kumimoji="0" lang="de-DE" sz="2700" b="0" i="0" u="none" strike="noStrike" kern="0" cap="none" spc="0" normalizeH="0" baseline="0" noProof="0" dirty="0" err="1" smtClean="0">
                <a:ln>
                  <a:noFill/>
                </a:ln>
                <a:solidFill>
                  <a:schemeClr val="tx1"/>
                </a:solidFill>
                <a:effectLst/>
                <a:uLnTx/>
                <a:uFillTx/>
                <a:latin typeface="+mn-lt"/>
                <a:ea typeface="+mn-ea"/>
                <a:cs typeface="+mn-cs"/>
                <a:sym typeface="Agfa Rotis Sans Serif Bold" charset="0"/>
              </a:rPr>
              <a:t>Bobahülle</a:t>
            </a:r>
            <a:r>
              <a:rPr kumimoji="0" lang="de-DE" sz="2700" b="0" i="0" u="none" strike="noStrike" kern="0" cap="none" spc="0" normalizeH="0" baseline="0" noProof="0" dirty="0" smtClean="0">
                <a:ln>
                  <a:noFill/>
                </a:ln>
                <a:solidFill>
                  <a:schemeClr val="tx1"/>
                </a:solidFill>
                <a:effectLst/>
                <a:uLnTx/>
                <a:uFillTx/>
                <a:latin typeface="+mn-lt"/>
                <a:ea typeface="+mn-ea"/>
                <a:cs typeface="+mn-cs"/>
                <a:sym typeface="Agfa Rotis Sans Serif Bold" charset="0"/>
              </a:rPr>
              <a:t> ist für Farbstoffe und Ionen durchlässig </a:t>
            </a:r>
            <a:r>
              <a:rPr kumimoji="0" lang="de-DE" sz="2700" b="0" i="0" u="none" strike="noStrike" kern="0" cap="none" spc="0" normalizeH="0" baseline="0" noProof="0" dirty="0" smtClean="0">
                <a:ln>
                  <a:noFill/>
                </a:ln>
                <a:solidFill>
                  <a:schemeClr val="tx1"/>
                </a:solidFill>
                <a:effectLst/>
                <a:uLnTx/>
                <a:uFillTx/>
                <a:latin typeface="Wingdings"/>
                <a:ea typeface="Wingdings"/>
                <a:cs typeface="Wingdings"/>
                <a:sym typeface="Wingdings"/>
              </a:rPr>
              <a:t> </a:t>
            </a:r>
            <a:r>
              <a:rPr kumimoji="0" lang="de-DE" sz="2700" b="0" i="0" u="none" strike="noStrike" kern="0" cap="none" spc="0" normalizeH="0" baseline="0" noProof="0" dirty="0" smtClean="0">
                <a:ln>
                  <a:noFill/>
                </a:ln>
                <a:solidFill>
                  <a:schemeClr val="tx1"/>
                </a:solidFill>
                <a:effectLst/>
                <a:uLnTx/>
                <a:uFillTx/>
                <a:latin typeface="+mn-lt"/>
                <a:ea typeface="+mn-ea"/>
                <a:cs typeface="+mn-cs"/>
                <a:sym typeface="Wingdings"/>
              </a:rPr>
              <a:t>Lösung färbt sich </a:t>
            </a:r>
            <a:r>
              <a:rPr kumimoji="0" lang="de-DE" sz="2700" b="0" i="0" u="none" strike="noStrike" kern="0" cap="none" spc="0" normalizeH="0" baseline="0" noProof="0" dirty="0" smtClean="0">
                <a:ln>
                  <a:noFill/>
                </a:ln>
                <a:solidFill>
                  <a:schemeClr val="tx1"/>
                </a:solidFill>
                <a:effectLst/>
                <a:uLnTx/>
                <a:uFillTx/>
                <a:latin typeface="Wingdings"/>
                <a:ea typeface="Wingdings"/>
                <a:cs typeface="Wingdings"/>
                <a:sym typeface="Wingdings"/>
              </a:rPr>
              <a:t></a:t>
            </a:r>
            <a:r>
              <a:rPr kumimoji="0" lang="de-DE" sz="2700" b="0" i="0" u="none" strike="noStrike" kern="0" cap="none" spc="0" normalizeH="0" baseline="0" noProof="0" dirty="0" smtClean="0">
                <a:ln>
                  <a:noFill/>
                </a:ln>
                <a:solidFill>
                  <a:schemeClr val="tx1"/>
                </a:solidFill>
                <a:effectLst/>
                <a:uLnTx/>
                <a:uFillTx/>
                <a:latin typeface="+mn-lt"/>
                <a:ea typeface="+mn-ea"/>
                <a:cs typeface="+mn-cs"/>
                <a:sym typeface="Wingdings"/>
              </a:rPr>
              <a:t> Dichteänderung</a:t>
            </a:r>
            <a:endParaRPr kumimoji="0" lang="de-DE" sz="2700" b="0" i="0" u="none" strike="noStrike" kern="0" cap="none" spc="0" normalizeH="0" baseline="0" noProof="0" dirty="0" smtClean="0">
              <a:ln>
                <a:noFill/>
              </a:ln>
              <a:solidFill>
                <a:schemeClr val="tx1"/>
              </a:solidFill>
              <a:effectLst/>
              <a:uLnTx/>
              <a:uFillTx/>
              <a:latin typeface="+mn-lt"/>
              <a:ea typeface="+mn-ea"/>
              <a:cs typeface="+mn-cs"/>
              <a:sym typeface="Agfa Rotis Sans Serif Bold" charset="0"/>
            </a:endParaRPr>
          </a:p>
        </p:txBody>
      </p:sp>
      <p:pic>
        <p:nvPicPr>
          <p:cNvPr id="5" name="Grafik 4" descr="Farbe-Original.jpg"/>
          <p:cNvPicPr>
            <a:picLocks noChangeAspect="1"/>
          </p:cNvPicPr>
          <p:nvPr/>
        </p:nvPicPr>
        <p:blipFill>
          <a:blip r:embed="rId3"/>
          <a:stretch>
            <a:fillRect/>
          </a:stretch>
        </p:blipFill>
        <p:spPr>
          <a:xfrm>
            <a:off x="2504728" y="1988840"/>
            <a:ext cx="1904078" cy="1656184"/>
          </a:xfrm>
          <a:prstGeom prst="rect">
            <a:avLst/>
          </a:prstGeom>
        </p:spPr>
      </p:pic>
      <p:pic>
        <p:nvPicPr>
          <p:cNvPr id="6" name="Grafik 5" descr="Farbe-NaOH.jpg"/>
          <p:cNvPicPr>
            <a:picLocks noChangeAspect="1"/>
          </p:cNvPicPr>
          <p:nvPr/>
        </p:nvPicPr>
        <p:blipFill>
          <a:blip r:embed="rId4"/>
          <a:stretch>
            <a:fillRect/>
          </a:stretch>
        </p:blipFill>
        <p:spPr>
          <a:xfrm>
            <a:off x="4520952" y="1988840"/>
            <a:ext cx="1690433" cy="1656184"/>
          </a:xfrm>
          <a:prstGeom prst="rect">
            <a:avLst/>
          </a:prstGeom>
        </p:spPr>
      </p:pic>
      <p:pic>
        <p:nvPicPr>
          <p:cNvPr id="7" name="Grafik 6" descr="Farbe-HCl.jpg"/>
          <p:cNvPicPr>
            <a:picLocks noChangeAspect="1"/>
          </p:cNvPicPr>
          <p:nvPr/>
        </p:nvPicPr>
        <p:blipFill>
          <a:blip r:embed="rId5"/>
          <a:stretch>
            <a:fillRect/>
          </a:stretch>
        </p:blipFill>
        <p:spPr>
          <a:xfrm>
            <a:off x="6393160" y="1988840"/>
            <a:ext cx="1598288" cy="1656184"/>
          </a:xfrm>
          <a:prstGeom prst="rect">
            <a:avLst/>
          </a:prstGeom>
        </p:spPr>
      </p:pic>
      <p:pic>
        <p:nvPicPr>
          <p:cNvPr id="8" name="Grafik 7" descr="Farbstoffdiffusion.jpg"/>
          <p:cNvPicPr>
            <a:picLocks noChangeAspect="1"/>
          </p:cNvPicPr>
          <p:nvPr/>
        </p:nvPicPr>
        <p:blipFill>
          <a:blip r:embed="rId6"/>
          <a:stretch>
            <a:fillRect/>
          </a:stretch>
        </p:blipFill>
        <p:spPr>
          <a:xfrm>
            <a:off x="4285362" y="4797152"/>
            <a:ext cx="1570602" cy="1440160"/>
          </a:xfrm>
          <a:prstGeom prst="rect">
            <a:avLst/>
          </a:prstGeom>
        </p:spPr>
      </p:pic>
      <p:pic>
        <p:nvPicPr>
          <p:cNvPr id="9" name="Grafik 8" descr="Farbstoffdiffusion1.jpg"/>
          <p:cNvPicPr>
            <a:picLocks noChangeAspect="1"/>
          </p:cNvPicPr>
          <p:nvPr/>
        </p:nvPicPr>
        <p:blipFill>
          <a:blip r:embed="rId7"/>
          <a:stretch>
            <a:fillRect/>
          </a:stretch>
        </p:blipFill>
        <p:spPr>
          <a:xfrm>
            <a:off x="6105128" y="4797152"/>
            <a:ext cx="1440160" cy="1440160"/>
          </a:xfrm>
          <a:prstGeom prst="rect">
            <a:avLst/>
          </a:prstGeom>
        </p:spPr>
      </p:pic>
    </p:spTree>
    <p:extLst>
      <p:ext uri="{BB962C8B-B14F-4D97-AF65-F5344CB8AC3E}">
        <p14:creationId xmlns:p14="http://schemas.microsoft.com/office/powerpoint/2010/main" val="208117011"/>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marL="0" indent="0"/>
            <a:r>
              <a:rPr lang="de-DE" dirty="0" smtClean="0"/>
              <a:t>Ergebnisse der Löseversuche</a:t>
            </a:r>
            <a:endParaRPr lang="de-DE" dirty="0"/>
          </a:p>
        </p:txBody>
      </p:sp>
      <p:sp>
        <p:nvSpPr>
          <p:cNvPr id="3" name="Inhaltsplatzhalter 2"/>
          <p:cNvSpPr>
            <a:spLocks noGrp="1"/>
          </p:cNvSpPr>
          <p:nvPr>
            <p:ph idx="1"/>
          </p:nvPr>
        </p:nvSpPr>
        <p:spPr>
          <a:xfrm>
            <a:off x="488504" y="3789041"/>
            <a:ext cx="8948291" cy="936104"/>
          </a:xfrm>
        </p:spPr>
        <p:txBody>
          <a:bodyPr/>
          <a:lstStyle/>
          <a:p>
            <a:r>
              <a:rPr lang="de-DE" dirty="0" smtClean="0">
                <a:sym typeface="Wingdings"/>
              </a:rPr>
              <a:t>In CaCl</a:t>
            </a:r>
            <a:r>
              <a:rPr lang="de-DE" baseline="-25000" dirty="0" smtClean="0">
                <a:sym typeface="Wingdings"/>
              </a:rPr>
              <a:t>2</a:t>
            </a:r>
            <a:r>
              <a:rPr lang="de-DE" dirty="0" smtClean="0">
                <a:sym typeface="Wingdings"/>
              </a:rPr>
              <a:t>-Lsg. erhöht sich die „Festigkeit“ der </a:t>
            </a:r>
            <a:r>
              <a:rPr lang="de-DE" dirty="0" err="1" smtClean="0">
                <a:sym typeface="Wingdings"/>
              </a:rPr>
              <a:t>Bobahüllen</a:t>
            </a:r>
            <a:r>
              <a:rPr lang="de-DE" dirty="0" smtClean="0">
                <a:sym typeface="Wingdings"/>
              </a:rPr>
              <a:t> </a:t>
            </a:r>
            <a:r>
              <a:rPr lang="de-DE" dirty="0" smtClean="0">
                <a:latin typeface="Wingdings"/>
                <a:ea typeface="Wingdings"/>
                <a:cs typeface="Wingdings"/>
                <a:sym typeface="Wingdings"/>
              </a:rPr>
              <a:t> </a:t>
            </a:r>
            <a:r>
              <a:rPr lang="de-DE" dirty="0" err="1" smtClean="0">
                <a:sym typeface="Wingdings"/>
              </a:rPr>
              <a:t>Alginate</a:t>
            </a:r>
            <a:endParaRPr lang="de-DE" dirty="0" smtClean="0">
              <a:sym typeface="Wingdings"/>
            </a:endParaRPr>
          </a:p>
        </p:txBody>
      </p:sp>
      <p:sp>
        <p:nvSpPr>
          <p:cNvPr id="4" name="Inhaltsplatzhalter 2"/>
          <p:cNvSpPr txBox="1">
            <a:spLocks/>
          </p:cNvSpPr>
          <p:nvPr/>
        </p:nvSpPr>
        <p:spPr bwMode="auto">
          <a:xfrm>
            <a:off x="488504" y="998731"/>
            <a:ext cx="8948291" cy="7020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0" tIns="0" rIns="0" bIns="0" numCol="1" anchor="ctr" anchorCtr="0" compatLnSpc="1">
            <a:prstTxWarp prst="textNoShape">
              <a:avLst/>
            </a:prstTxWarp>
          </a:bodyPr>
          <a:lstStyle/>
          <a:p>
            <a:pPr marL="420916" marR="0" lvl="0" indent="-420916" algn="l" defTabSz="914400" rtl="0" eaLnBrk="1" fontAlgn="base" latinLnBrk="0" hangingPunct="1">
              <a:lnSpc>
                <a:spcPct val="100000"/>
              </a:lnSpc>
              <a:spcBef>
                <a:spcPts val="1326"/>
              </a:spcBef>
              <a:spcAft>
                <a:spcPct val="0"/>
              </a:spcAft>
              <a:buClr>
                <a:srgbClr val="AACA2A"/>
              </a:buClr>
              <a:buSzPct val="100000"/>
              <a:buFont typeface="Agfa Rotis Sans Serif Bold" charset="0"/>
              <a:buChar char="•"/>
              <a:tabLst/>
              <a:defRPr/>
            </a:pPr>
            <a:r>
              <a:rPr kumimoji="0" lang="de-DE" sz="2700" b="0" i="0" u="none" strike="noStrike" kern="0" cap="none" spc="0" normalizeH="0" baseline="0" noProof="0" dirty="0" smtClean="0">
                <a:ln>
                  <a:noFill/>
                </a:ln>
                <a:solidFill>
                  <a:schemeClr val="tx1"/>
                </a:solidFill>
                <a:effectLst/>
                <a:uLnTx/>
                <a:uFillTx/>
                <a:latin typeface="+mn-lt"/>
                <a:ea typeface="+mn-ea"/>
                <a:cs typeface="+mn-cs"/>
                <a:sym typeface="Wingdings"/>
              </a:rPr>
              <a:t>Aceton entzieht den Perlen Wasser   </a:t>
            </a:r>
            <a:endParaRPr kumimoji="0" lang="de-DE" sz="2700" b="0" i="0" u="none" strike="noStrike" kern="0" cap="none" spc="0" normalizeH="0" baseline="0" noProof="0" dirty="0" smtClean="0">
              <a:ln>
                <a:noFill/>
              </a:ln>
              <a:solidFill>
                <a:schemeClr val="tx1"/>
              </a:solidFill>
              <a:effectLst/>
              <a:uLnTx/>
              <a:uFillTx/>
              <a:latin typeface="+mn-lt"/>
              <a:ea typeface="+mn-ea"/>
              <a:cs typeface="+mn-cs"/>
              <a:sym typeface="Agfa Rotis Sans Serif Bold" charset="0"/>
            </a:endParaRPr>
          </a:p>
        </p:txBody>
      </p:sp>
      <p:pic>
        <p:nvPicPr>
          <p:cNvPr id="5" name="Grafik 4" descr="Bubble-Aceton.jpg"/>
          <p:cNvPicPr>
            <a:picLocks noChangeAspect="1"/>
          </p:cNvPicPr>
          <p:nvPr/>
        </p:nvPicPr>
        <p:blipFill>
          <a:blip r:embed="rId3"/>
          <a:stretch>
            <a:fillRect/>
          </a:stretch>
        </p:blipFill>
        <p:spPr>
          <a:xfrm>
            <a:off x="4160912" y="1556792"/>
            <a:ext cx="1955042" cy="2018564"/>
          </a:xfrm>
          <a:prstGeom prst="rect">
            <a:avLst/>
          </a:prstGeom>
        </p:spPr>
      </p:pic>
      <p:pic>
        <p:nvPicPr>
          <p:cNvPr id="6" name="Grafik 5" descr="Stärke-Aceton.jpg"/>
          <p:cNvPicPr>
            <a:picLocks noChangeAspect="1"/>
          </p:cNvPicPr>
          <p:nvPr/>
        </p:nvPicPr>
        <p:blipFill>
          <a:blip r:embed="rId4"/>
          <a:stretch>
            <a:fillRect/>
          </a:stretch>
        </p:blipFill>
        <p:spPr>
          <a:xfrm>
            <a:off x="6249144" y="1556793"/>
            <a:ext cx="2016224" cy="2004186"/>
          </a:xfrm>
          <a:prstGeom prst="rect">
            <a:avLst/>
          </a:prstGeom>
        </p:spPr>
      </p:pic>
      <p:pic>
        <p:nvPicPr>
          <p:cNvPr id="7" name="Grafik 6" descr="Calcium.jpg"/>
          <p:cNvPicPr>
            <a:picLocks noChangeAspect="1"/>
          </p:cNvPicPr>
          <p:nvPr/>
        </p:nvPicPr>
        <p:blipFill>
          <a:blip r:embed="rId5"/>
          <a:stretch>
            <a:fillRect/>
          </a:stretch>
        </p:blipFill>
        <p:spPr>
          <a:xfrm>
            <a:off x="4088904" y="4365104"/>
            <a:ext cx="2016224" cy="1784817"/>
          </a:xfrm>
          <a:prstGeom prst="rect">
            <a:avLst/>
          </a:prstGeom>
        </p:spPr>
      </p:pic>
    </p:spTree>
    <p:extLst>
      <p:ext uri="{BB962C8B-B14F-4D97-AF65-F5344CB8AC3E}">
        <p14:creationId xmlns:p14="http://schemas.microsoft.com/office/powerpoint/2010/main" val="208117011"/>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r>
              <a:rPr lang="de-DE" dirty="0" smtClean="0"/>
              <a:t>Herstellung gut sichtbarer „</a:t>
            </a:r>
            <a:r>
              <a:rPr lang="de-DE" dirty="0" err="1" smtClean="0"/>
              <a:t>Popping</a:t>
            </a:r>
            <a:r>
              <a:rPr lang="de-DE" dirty="0" smtClean="0"/>
              <a:t> </a:t>
            </a:r>
            <a:r>
              <a:rPr lang="de-DE" dirty="0" err="1" smtClean="0"/>
              <a:t>Bobas</a:t>
            </a:r>
            <a:r>
              <a:rPr lang="de-DE" dirty="0" smtClean="0"/>
              <a:t>“</a:t>
            </a:r>
            <a:endParaRPr lang="de-DE" dirty="0"/>
          </a:p>
        </p:txBody>
      </p:sp>
      <p:sp>
        <p:nvSpPr>
          <p:cNvPr id="3" name="Rectangle 2"/>
          <p:cNvSpPr txBox="1">
            <a:spLocks noChangeArrowheads="1"/>
          </p:cNvSpPr>
          <p:nvPr/>
        </p:nvSpPr>
        <p:spPr>
          <a:xfrm>
            <a:off x="674713" y="1404900"/>
            <a:ext cx="8666275" cy="3392252"/>
          </a:xfrm>
          <a:prstGeom prst="rect">
            <a:avLst/>
          </a:prstGeom>
          <a:ln/>
        </p:spPr>
        <p:txBody>
          <a:bodyPr lIns="67347" tIns="33672" rIns="67347" bIns="33672"/>
          <a:lstStyle>
            <a:lvl1pPr marL="571500" indent="-571500" algn="l" rtl="0" fontAlgn="base">
              <a:spcBef>
                <a:spcPts val="1800"/>
              </a:spcBef>
              <a:spcAft>
                <a:spcPct val="0"/>
              </a:spcAft>
              <a:buClr>
                <a:srgbClr val="AACA2A"/>
              </a:buClr>
              <a:buSzPct val="100000"/>
              <a:buFont typeface="Agfa Rotis Sans Serif Bold" charset="0"/>
              <a:buChar char="•"/>
              <a:defRPr sz="3600">
                <a:solidFill>
                  <a:schemeClr val="tx1"/>
                </a:solidFill>
                <a:latin typeface="+mn-lt"/>
                <a:ea typeface="+mn-ea"/>
                <a:cs typeface="+mn-cs"/>
                <a:sym typeface="Agfa Rotis Sans Serif Bold" charset="0"/>
              </a:defRPr>
            </a:lvl1pPr>
            <a:lvl2pPr marL="973138" indent="-571500" algn="l" rtl="0" fontAlgn="base">
              <a:spcBef>
                <a:spcPts val="1800"/>
              </a:spcBef>
              <a:spcAft>
                <a:spcPct val="0"/>
              </a:spcAft>
              <a:buClr>
                <a:srgbClr val="AACA2A"/>
              </a:buClr>
              <a:buSzPct val="100000"/>
              <a:buFont typeface="Agfa Rotis Sans Serif Bold" charset="0"/>
              <a:buChar char="•"/>
              <a:defRPr sz="3600">
                <a:solidFill>
                  <a:schemeClr val="tx1"/>
                </a:solidFill>
                <a:latin typeface="+mn-lt"/>
                <a:ea typeface="+mn-ea"/>
                <a:cs typeface="+mn-cs"/>
                <a:sym typeface="Agfa Rotis Sans Serif Bold" charset="0"/>
              </a:defRPr>
            </a:lvl2pPr>
            <a:lvl3pPr marL="1417638" indent="-571500" algn="l" rtl="0" fontAlgn="base">
              <a:spcBef>
                <a:spcPts val="1800"/>
              </a:spcBef>
              <a:spcAft>
                <a:spcPct val="0"/>
              </a:spcAft>
              <a:buClr>
                <a:srgbClr val="AACA2A"/>
              </a:buClr>
              <a:buSzPct val="100000"/>
              <a:buFont typeface="Agfa Rotis Sans Serif Bold" charset="0"/>
              <a:buChar char="•"/>
              <a:defRPr sz="3600">
                <a:solidFill>
                  <a:schemeClr val="tx1"/>
                </a:solidFill>
                <a:latin typeface="+mn-lt"/>
                <a:ea typeface="+mn-ea"/>
                <a:cs typeface="+mn-cs"/>
                <a:sym typeface="Agfa Rotis Sans Serif Bold" charset="0"/>
              </a:defRPr>
            </a:lvl3pPr>
            <a:lvl4pPr marL="1862138" indent="-571500" algn="l" rtl="0" fontAlgn="base">
              <a:spcBef>
                <a:spcPts val="1800"/>
              </a:spcBef>
              <a:spcAft>
                <a:spcPct val="0"/>
              </a:spcAft>
              <a:buClr>
                <a:srgbClr val="AACA2A"/>
              </a:buClr>
              <a:buSzPct val="100000"/>
              <a:buFont typeface="Agfa Rotis Sans Serif Bold" charset="0"/>
              <a:buChar char="•"/>
              <a:defRPr sz="3600">
                <a:solidFill>
                  <a:schemeClr val="tx1"/>
                </a:solidFill>
                <a:latin typeface="+mn-lt"/>
                <a:ea typeface="+mn-ea"/>
                <a:cs typeface="+mn-cs"/>
                <a:sym typeface="Agfa Rotis Sans Serif Bold" charset="0"/>
              </a:defRPr>
            </a:lvl4pPr>
            <a:lvl5pPr marL="2306638" indent="-571500" algn="l" rtl="0" fontAlgn="base">
              <a:spcBef>
                <a:spcPts val="1800"/>
              </a:spcBef>
              <a:spcAft>
                <a:spcPct val="0"/>
              </a:spcAft>
              <a:buClr>
                <a:srgbClr val="AACA2A"/>
              </a:buClr>
              <a:buSzPct val="100000"/>
              <a:buFont typeface="Agfa Rotis Sans Serif Bold" charset="0"/>
              <a:buChar char="•"/>
              <a:defRPr sz="3600">
                <a:solidFill>
                  <a:schemeClr val="tx1"/>
                </a:solidFill>
                <a:latin typeface="+mn-lt"/>
                <a:ea typeface="+mn-ea"/>
                <a:cs typeface="+mn-cs"/>
                <a:sym typeface="Agfa Rotis Sans Serif Bold" charset="0"/>
              </a:defRPr>
            </a:lvl5pPr>
            <a:lvl6pPr marL="2763838" indent="-571500" algn="l" rtl="0" fontAlgn="base">
              <a:spcBef>
                <a:spcPts val="1800"/>
              </a:spcBef>
              <a:spcAft>
                <a:spcPct val="0"/>
              </a:spcAft>
              <a:buClr>
                <a:srgbClr val="AACA2A"/>
              </a:buClr>
              <a:buSzPct val="100000"/>
              <a:buFont typeface="Agfa Rotis Sans Serif Bold" charset="0"/>
              <a:buChar char="•"/>
              <a:defRPr sz="3600">
                <a:solidFill>
                  <a:schemeClr val="tx1"/>
                </a:solidFill>
                <a:latin typeface="+mn-lt"/>
                <a:ea typeface="+mn-ea"/>
                <a:cs typeface="+mn-cs"/>
                <a:sym typeface="Agfa Rotis Sans Serif Bold" charset="0"/>
              </a:defRPr>
            </a:lvl6pPr>
            <a:lvl7pPr marL="3221038" indent="-571500" algn="l" rtl="0" fontAlgn="base">
              <a:spcBef>
                <a:spcPts val="1800"/>
              </a:spcBef>
              <a:spcAft>
                <a:spcPct val="0"/>
              </a:spcAft>
              <a:buClr>
                <a:srgbClr val="AACA2A"/>
              </a:buClr>
              <a:buSzPct val="100000"/>
              <a:buFont typeface="Agfa Rotis Sans Serif Bold" charset="0"/>
              <a:buChar char="•"/>
              <a:defRPr sz="3600">
                <a:solidFill>
                  <a:schemeClr val="tx1"/>
                </a:solidFill>
                <a:latin typeface="+mn-lt"/>
                <a:ea typeface="+mn-ea"/>
                <a:cs typeface="+mn-cs"/>
                <a:sym typeface="Agfa Rotis Sans Serif Bold" charset="0"/>
              </a:defRPr>
            </a:lvl7pPr>
            <a:lvl8pPr marL="3678238" indent="-571500" algn="l" rtl="0" fontAlgn="base">
              <a:spcBef>
                <a:spcPts val="1800"/>
              </a:spcBef>
              <a:spcAft>
                <a:spcPct val="0"/>
              </a:spcAft>
              <a:buClr>
                <a:srgbClr val="AACA2A"/>
              </a:buClr>
              <a:buSzPct val="100000"/>
              <a:buFont typeface="Agfa Rotis Sans Serif Bold" charset="0"/>
              <a:buChar char="•"/>
              <a:defRPr sz="3600">
                <a:solidFill>
                  <a:schemeClr val="tx1"/>
                </a:solidFill>
                <a:latin typeface="+mn-lt"/>
                <a:ea typeface="+mn-ea"/>
                <a:cs typeface="+mn-cs"/>
                <a:sym typeface="Agfa Rotis Sans Serif Bold" charset="0"/>
              </a:defRPr>
            </a:lvl8pPr>
            <a:lvl9pPr marL="4135438" indent="-571500" algn="l" rtl="0" fontAlgn="base">
              <a:spcBef>
                <a:spcPts val="1800"/>
              </a:spcBef>
              <a:spcAft>
                <a:spcPct val="0"/>
              </a:spcAft>
              <a:buClr>
                <a:srgbClr val="AACA2A"/>
              </a:buClr>
              <a:buSzPct val="100000"/>
              <a:buFont typeface="Agfa Rotis Sans Serif Bold" charset="0"/>
              <a:buChar char="•"/>
              <a:defRPr sz="3600">
                <a:solidFill>
                  <a:schemeClr val="tx1"/>
                </a:solidFill>
                <a:latin typeface="+mn-lt"/>
                <a:ea typeface="+mn-ea"/>
                <a:cs typeface="+mn-cs"/>
                <a:sym typeface="Agfa Rotis Sans Serif Bold" charset="0"/>
              </a:defRPr>
            </a:lvl9pPr>
          </a:lstStyle>
          <a:p>
            <a:pPr>
              <a:spcBef>
                <a:spcPts val="442"/>
              </a:spcBef>
            </a:pPr>
            <a:r>
              <a:rPr lang="de-DE" sz="3200" dirty="0" smtClean="0"/>
              <a:t>2 </a:t>
            </a:r>
            <a:r>
              <a:rPr lang="de-DE" sz="3200" dirty="0" err="1" smtClean="0"/>
              <a:t>g</a:t>
            </a:r>
            <a:r>
              <a:rPr lang="de-DE" sz="3200" dirty="0" smtClean="0"/>
              <a:t> </a:t>
            </a:r>
            <a:r>
              <a:rPr lang="de-DE" sz="3200" dirty="0" err="1" smtClean="0"/>
              <a:t>Natriumalginat</a:t>
            </a:r>
            <a:r>
              <a:rPr lang="de-DE" sz="3200" dirty="0" smtClean="0"/>
              <a:t> in 100 ml Wasser.</a:t>
            </a:r>
          </a:p>
          <a:p>
            <a:pPr>
              <a:spcBef>
                <a:spcPts val="442"/>
              </a:spcBef>
            </a:pPr>
            <a:r>
              <a:rPr lang="de-DE" sz="3200" dirty="0" smtClean="0"/>
              <a:t>½ Teelöffel Stärke in 50 ml Wasser aufkochen, abkühlen und mit </a:t>
            </a:r>
            <a:r>
              <a:rPr lang="de-DE" sz="3200" dirty="0" err="1"/>
              <a:t>Lugolscher</a:t>
            </a:r>
            <a:r>
              <a:rPr lang="de-DE" sz="3200" dirty="0"/>
              <a:t> Lösung </a:t>
            </a:r>
            <a:r>
              <a:rPr lang="de-DE" sz="3200" dirty="0" smtClean="0"/>
              <a:t>versetzen.</a:t>
            </a:r>
          </a:p>
          <a:p>
            <a:pPr>
              <a:spcBef>
                <a:spcPts val="442"/>
              </a:spcBef>
            </a:pPr>
            <a:r>
              <a:rPr lang="de-DE" sz="3200" dirty="0" smtClean="0"/>
              <a:t>Jeweils die Hälfte der beiden Lösungen mischen und in eine Spritze füllen.</a:t>
            </a:r>
          </a:p>
          <a:p>
            <a:pPr>
              <a:spcBef>
                <a:spcPts val="442"/>
              </a:spcBef>
            </a:pPr>
            <a:r>
              <a:rPr lang="de-DE" sz="3200" dirty="0" smtClean="0"/>
              <a:t>4 </a:t>
            </a:r>
            <a:r>
              <a:rPr lang="de-DE" sz="3200" dirty="0" err="1" smtClean="0"/>
              <a:t>g</a:t>
            </a:r>
            <a:r>
              <a:rPr lang="de-DE" sz="3200" dirty="0" smtClean="0"/>
              <a:t> </a:t>
            </a:r>
            <a:r>
              <a:rPr lang="de-DE" sz="3200" dirty="0" err="1" smtClean="0"/>
              <a:t>Calciumlactat</a:t>
            </a:r>
            <a:r>
              <a:rPr lang="de-DE" sz="3200" dirty="0" smtClean="0"/>
              <a:t> in 150 ml Wasser lösen.</a:t>
            </a:r>
          </a:p>
          <a:p>
            <a:pPr>
              <a:spcBef>
                <a:spcPts val="442"/>
              </a:spcBef>
            </a:pPr>
            <a:r>
              <a:rPr lang="de-DE" sz="3200" dirty="0" smtClean="0"/>
              <a:t>Aus der Spritze Tropfen in die Calciumlactatlösung geben.</a:t>
            </a:r>
            <a:endParaRPr lang="de-DE" sz="3200" dirty="0"/>
          </a:p>
        </p:txBody>
      </p:sp>
      <p:grpSp>
        <p:nvGrpSpPr>
          <p:cNvPr id="2" name="Gruppierung 1"/>
          <p:cNvGrpSpPr/>
          <p:nvPr/>
        </p:nvGrpSpPr>
        <p:grpSpPr>
          <a:xfrm>
            <a:off x="1784648" y="1556792"/>
            <a:ext cx="6336704" cy="2952328"/>
            <a:chOff x="1280592" y="1340768"/>
            <a:chExt cx="5517826" cy="1949063"/>
          </a:xfrm>
        </p:grpSpPr>
        <p:pic>
          <p:nvPicPr>
            <p:cNvPr id="9" name="Grafik 8" descr="iod1.jpg"/>
            <p:cNvPicPr>
              <a:picLocks noChangeAspect="1"/>
            </p:cNvPicPr>
            <p:nvPr/>
          </p:nvPicPr>
          <p:blipFill>
            <a:blip r:embed="rId3"/>
            <a:stretch>
              <a:fillRect/>
            </a:stretch>
          </p:blipFill>
          <p:spPr>
            <a:xfrm>
              <a:off x="1280592" y="1340768"/>
              <a:ext cx="765298" cy="1949063"/>
            </a:xfrm>
            <a:prstGeom prst="rect">
              <a:avLst/>
            </a:prstGeom>
          </p:spPr>
        </p:pic>
        <p:pic>
          <p:nvPicPr>
            <p:cNvPr id="11" name="Grafik 10" descr="iod3.jpg"/>
            <p:cNvPicPr>
              <a:picLocks noChangeAspect="1"/>
            </p:cNvPicPr>
            <p:nvPr/>
          </p:nvPicPr>
          <p:blipFill>
            <a:blip r:embed="rId4"/>
            <a:stretch>
              <a:fillRect/>
            </a:stretch>
          </p:blipFill>
          <p:spPr>
            <a:xfrm>
              <a:off x="4520952" y="1340768"/>
              <a:ext cx="765298" cy="1949063"/>
            </a:xfrm>
            <a:prstGeom prst="rect">
              <a:avLst/>
            </a:prstGeom>
          </p:spPr>
        </p:pic>
        <p:pic>
          <p:nvPicPr>
            <p:cNvPr id="12" name="Grafik 11" descr="iod4.jpg"/>
            <p:cNvPicPr>
              <a:picLocks noChangeAspect="1"/>
            </p:cNvPicPr>
            <p:nvPr/>
          </p:nvPicPr>
          <p:blipFill>
            <a:blip r:embed="rId5"/>
            <a:stretch>
              <a:fillRect/>
            </a:stretch>
          </p:blipFill>
          <p:spPr>
            <a:xfrm>
              <a:off x="6033120" y="1340768"/>
              <a:ext cx="765298" cy="1949063"/>
            </a:xfrm>
            <a:prstGeom prst="rect">
              <a:avLst/>
            </a:prstGeom>
          </p:spPr>
        </p:pic>
        <p:pic>
          <p:nvPicPr>
            <p:cNvPr id="8" name="Grafik 9" descr="iod2.jpg"/>
            <p:cNvPicPr>
              <a:picLocks noChangeAspect="1"/>
            </p:cNvPicPr>
            <p:nvPr/>
          </p:nvPicPr>
          <p:blipFill>
            <a:blip r:embed="rId6"/>
            <a:stretch>
              <a:fillRect/>
            </a:stretch>
          </p:blipFill>
          <p:spPr>
            <a:xfrm>
              <a:off x="2864768" y="1340768"/>
              <a:ext cx="774519" cy="1949063"/>
            </a:xfrm>
            <a:prstGeom prst="rect">
              <a:avLst/>
            </a:prstGeom>
          </p:spPr>
        </p:pic>
      </p:grpSp>
    </p:spTree>
    <p:extLst>
      <p:ext uri="{BB962C8B-B14F-4D97-AF65-F5344CB8AC3E}">
        <p14:creationId xmlns:p14="http://schemas.microsoft.com/office/powerpoint/2010/main" val="733336225"/>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26215" y="178595"/>
            <a:ext cx="9653573" cy="857250"/>
          </a:xfrm>
        </p:spPr>
        <p:txBody>
          <a:bodyPr/>
          <a:lstStyle/>
          <a:p>
            <a:r>
              <a:rPr lang="de-DE" dirty="0" err="1" smtClean="0"/>
              <a:t>Popping</a:t>
            </a:r>
            <a:r>
              <a:rPr lang="de-DE" dirty="0" smtClean="0"/>
              <a:t> </a:t>
            </a:r>
            <a:r>
              <a:rPr lang="de-DE" dirty="0" err="1" smtClean="0"/>
              <a:t>Bobas</a:t>
            </a:r>
            <a:r>
              <a:rPr lang="de-DE" dirty="0" smtClean="0"/>
              <a:t> - angewandte molekulare Küche</a:t>
            </a:r>
            <a:endParaRPr lang="de-DE" dirty="0"/>
          </a:p>
        </p:txBody>
      </p:sp>
      <p:sp>
        <p:nvSpPr>
          <p:cNvPr id="5" name="Rectangle 2"/>
          <p:cNvSpPr txBox="1">
            <a:spLocks noChangeArrowheads="1"/>
          </p:cNvSpPr>
          <p:nvPr/>
        </p:nvSpPr>
        <p:spPr>
          <a:xfrm>
            <a:off x="679213" y="2112604"/>
            <a:ext cx="8666275" cy="1316396"/>
          </a:xfrm>
          <a:prstGeom prst="rect">
            <a:avLst/>
          </a:prstGeom>
          <a:ln/>
        </p:spPr>
        <p:txBody>
          <a:bodyPr lIns="67347" tIns="33672" rIns="67347" bIns="33672"/>
          <a:lstStyle>
            <a:lvl1pPr marL="571500" indent="-571500" algn="l" rtl="0" fontAlgn="base">
              <a:spcBef>
                <a:spcPts val="1800"/>
              </a:spcBef>
              <a:spcAft>
                <a:spcPct val="0"/>
              </a:spcAft>
              <a:buClr>
                <a:srgbClr val="AACA2A"/>
              </a:buClr>
              <a:buSzPct val="100000"/>
              <a:buFont typeface="Agfa Rotis Sans Serif Bold" charset="0"/>
              <a:buChar char="•"/>
              <a:defRPr sz="3600">
                <a:solidFill>
                  <a:schemeClr val="tx1"/>
                </a:solidFill>
                <a:latin typeface="+mn-lt"/>
                <a:ea typeface="+mn-ea"/>
                <a:cs typeface="+mn-cs"/>
                <a:sym typeface="Agfa Rotis Sans Serif Bold" charset="0"/>
              </a:defRPr>
            </a:lvl1pPr>
            <a:lvl2pPr marL="973138" indent="-571500" algn="l" rtl="0" fontAlgn="base">
              <a:spcBef>
                <a:spcPts val="1800"/>
              </a:spcBef>
              <a:spcAft>
                <a:spcPct val="0"/>
              </a:spcAft>
              <a:buClr>
                <a:srgbClr val="AACA2A"/>
              </a:buClr>
              <a:buSzPct val="100000"/>
              <a:buFont typeface="Agfa Rotis Sans Serif Bold" charset="0"/>
              <a:buChar char="•"/>
              <a:defRPr sz="3600">
                <a:solidFill>
                  <a:schemeClr val="tx1"/>
                </a:solidFill>
                <a:latin typeface="+mn-lt"/>
                <a:ea typeface="+mn-ea"/>
                <a:cs typeface="+mn-cs"/>
                <a:sym typeface="Agfa Rotis Sans Serif Bold" charset="0"/>
              </a:defRPr>
            </a:lvl2pPr>
            <a:lvl3pPr marL="1417638" indent="-571500" algn="l" rtl="0" fontAlgn="base">
              <a:spcBef>
                <a:spcPts val="1800"/>
              </a:spcBef>
              <a:spcAft>
                <a:spcPct val="0"/>
              </a:spcAft>
              <a:buClr>
                <a:srgbClr val="AACA2A"/>
              </a:buClr>
              <a:buSzPct val="100000"/>
              <a:buFont typeface="Agfa Rotis Sans Serif Bold" charset="0"/>
              <a:buChar char="•"/>
              <a:defRPr sz="3600">
                <a:solidFill>
                  <a:schemeClr val="tx1"/>
                </a:solidFill>
                <a:latin typeface="+mn-lt"/>
                <a:ea typeface="+mn-ea"/>
                <a:cs typeface="+mn-cs"/>
                <a:sym typeface="Agfa Rotis Sans Serif Bold" charset="0"/>
              </a:defRPr>
            </a:lvl3pPr>
            <a:lvl4pPr marL="1862138" indent="-571500" algn="l" rtl="0" fontAlgn="base">
              <a:spcBef>
                <a:spcPts val="1800"/>
              </a:spcBef>
              <a:spcAft>
                <a:spcPct val="0"/>
              </a:spcAft>
              <a:buClr>
                <a:srgbClr val="AACA2A"/>
              </a:buClr>
              <a:buSzPct val="100000"/>
              <a:buFont typeface="Agfa Rotis Sans Serif Bold" charset="0"/>
              <a:buChar char="•"/>
              <a:defRPr sz="3600">
                <a:solidFill>
                  <a:schemeClr val="tx1"/>
                </a:solidFill>
                <a:latin typeface="+mn-lt"/>
                <a:ea typeface="+mn-ea"/>
                <a:cs typeface="+mn-cs"/>
                <a:sym typeface="Agfa Rotis Sans Serif Bold" charset="0"/>
              </a:defRPr>
            </a:lvl4pPr>
            <a:lvl5pPr marL="2306638" indent="-571500" algn="l" rtl="0" fontAlgn="base">
              <a:spcBef>
                <a:spcPts val="1800"/>
              </a:spcBef>
              <a:spcAft>
                <a:spcPct val="0"/>
              </a:spcAft>
              <a:buClr>
                <a:srgbClr val="AACA2A"/>
              </a:buClr>
              <a:buSzPct val="100000"/>
              <a:buFont typeface="Agfa Rotis Sans Serif Bold" charset="0"/>
              <a:buChar char="•"/>
              <a:defRPr sz="3600">
                <a:solidFill>
                  <a:schemeClr val="tx1"/>
                </a:solidFill>
                <a:latin typeface="+mn-lt"/>
                <a:ea typeface="+mn-ea"/>
                <a:cs typeface="+mn-cs"/>
                <a:sym typeface="Agfa Rotis Sans Serif Bold" charset="0"/>
              </a:defRPr>
            </a:lvl5pPr>
            <a:lvl6pPr marL="2763838" indent="-571500" algn="l" rtl="0" fontAlgn="base">
              <a:spcBef>
                <a:spcPts val="1800"/>
              </a:spcBef>
              <a:spcAft>
                <a:spcPct val="0"/>
              </a:spcAft>
              <a:buClr>
                <a:srgbClr val="AACA2A"/>
              </a:buClr>
              <a:buSzPct val="100000"/>
              <a:buFont typeface="Agfa Rotis Sans Serif Bold" charset="0"/>
              <a:buChar char="•"/>
              <a:defRPr sz="3600">
                <a:solidFill>
                  <a:schemeClr val="tx1"/>
                </a:solidFill>
                <a:latin typeface="+mn-lt"/>
                <a:ea typeface="+mn-ea"/>
                <a:cs typeface="+mn-cs"/>
                <a:sym typeface="Agfa Rotis Sans Serif Bold" charset="0"/>
              </a:defRPr>
            </a:lvl6pPr>
            <a:lvl7pPr marL="3221038" indent="-571500" algn="l" rtl="0" fontAlgn="base">
              <a:spcBef>
                <a:spcPts val="1800"/>
              </a:spcBef>
              <a:spcAft>
                <a:spcPct val="0"/>
              </a:spcAft>
              <a:buClr>
                <a:srgbClr val="AACA2A"/>
              </a:buClr>
              <a:buSzPct val="100000"/>
              <a:buFont typeface="Agfa Rotis Sans Serif Bold" charset="0"/>
              <a:buChar char="•"/>
              <a:defRPr sz="3600">
                <a:solidFill>
                  <a:schemeClr val="tx1"/>
                </a:solidFill>
                <a:latin typeface="+mn-lt"/>
                <a:ea typeface="+mn-ea"/>
                <a:cs typeface="+mn-cs"/>
                <a:sym typeface="Agfa Rotis Sans Serif Bold" charset="0"/>
              </a:defRPr>
            </a:lvl7pPr>
            <a:lvl8pPr marL="3678238" indent="-571500" algn="l" rtl="0" fontAlgn="base">
              <a:spcBef>
                <a:spcPts val="1800"/>
              </a:spcBef>
              <a:spcAft>
                <a:spcPct val="0"/>
              </a:spcAft>
              <a:buClr>
                <a:srgbClr val="AACA2A"/>
              </a:buClr>
              <a:buSzPct val="100000"/>
              <a:buFont typeface="Agfa Rotis Sans Serif Bold" charset="0"/>
              <a:buChar char="•"/>
              <a:defRPr sz="3600">
                <a:solidFill>
                  <a:schemeClr val="tx1"/>
                </a:solidFill>
                <a:latin typeface="+mn-lt"/>
                <a:ea typeface="+mn-ea"/>
                <a:cs typeface="+mn-cs"/>
                <a:sym typeface="Agfa Rotis Sans Serif Bold" charset="0"/>
              </a:defRPr>
            </a:lvl8pPr>
            <a:lvl9pPr marL="4135438" indent="-571500" algn="l" rtl="0" fontAlgn="base">
              <a:spcBef>
                <a:spcPts val="1800"/>
              </a:spcBef>
              <a:spcAft>
                <a:spcPct val="0"/>
              </a:spcAft>
              <a:buClr>
                <a:srgbClr val="AACA2A"/>
              </a:buClr>
              <a:buSzPct val="100000"/>
              <a:buFont typeface="Agfa Rotis Sans Serif Bold" charset="0"/>
              <a:buChar char="•"/>
              <a:defRPr sz="3600">
                <a:solidFill>
                  <a:schemeClr val="tx1"/>
                </a:solidFill>
                <a:latin typeface="+mn-lt"/>
                <a:ea typeface="+mn-ea"/>
                <a:cs typeface="+mn-cs"/>
                <a:sym typeface="Agfa Rotis Sans Serif Bold" charset="0"/>
              </a:defRPr>
            </a:lvl9pPr>
          </a:lstStyle>
          <a:p>
            <a:pPr>
              <a:spcBef>
                <a:spcPts val="442"/>
              </a:spcBef>
            </a:pPr>
            <a:r>
              <a:rPr lang="de-DE" sz="2800" dirty="0" smtClean="0"/>
              <a:t>Gele können auch mit anderen Metallionen gewonnen, allerdings nicht für die molekulare Küche verwendet werden.</a:t>
            </a:r>
          </a:p>
        </p:txBody>
      </p:sp>
      <p:sp>
        <p:nvSpPr>
          <p:cNvPr id="8" name="Rectangle 2"/>
          <p:cNvSpPr txBox="1">
            <a:spLocks noChangeArrowheads="1"/>
          </p:cNvSpPr>
          <p:nvPr/>
        </p:nvSpPr>
        <p:spPr>
          <a:xfrm>
            <a:off x="674713" y="998730"/>
            <a:ext cx="8666275" cy="1316396"/>
          </a:xfrm>
          <a:prstGeom prst="rect">
            <a:avLst/>
          </a:prstGeom>
          <a:ln/>
        </p:spPr>
        <p:txBody>
          <a:bodyPr lIns="67347" tIns="33672" rIns="67347" bIns="33672"/>
          <a:lstStyle>
            <a:lvl1pPr marL="571500" indent="-571500" algn="l" rtl="0" fontAlgn="base">
              <a:spcBef>
                <a:spcPts val="1800"/>
              </a:spcBef>
              <a:spcAft>
                <a:spcPct val="0"/>
              </a:spcAft>
              <a:buClr>
                <a:srgbClr val="AACA2A"/>
              </a:buClr>
              <a:buSzPct val="100000"/>
              <a:buFont typeface="Agfa Rotis Sans Serif Bold" charset="0"/>
              <a:buChar char="•"/>
              <a:defRPr sz="3600">
                <a:solidFill>
                  <a:schemeClr val="tx1"/>
                </a:solidFill>
                <a:latin typeface="+mn-lt"/>
                <a:ea typeface="+mn-ea"/>
                <a:cs typeface="+mn-cs"/>
                <a:sym typeface="Agfa Rotis Sans Serif Bold" charset="0"/>
              </a:defRPr>
            </a:lvl1pPr>
            <a:lvl2pPr marL="973138" indent="-571500" algn="l" rtl="0" fontAlgn="base">
              <a:spcBef>
                <a:spcPts val="1800"/>
              </a:spcBef>
              <a:spcAft>
                <a:spcPct val="0"/>
              </a:spcAft>
              <a:buClr>
                <a:srgbClr val="AACA2A"/>
              </a:buClr>
              <a:buSzPct val="100000"/>
              <a:buFont typeface="Agfa Rotis Sans Serif Bold" charset="0"/>
              <a:buChar char="•"/>
              <a:defRPr sz="3600">
                <a:solidFill>
                  <a:schemeClr val="tx1"/>
                </a:solidFill>
                <a:latin typeface="+mn-lt"/>
                <a:ea typeface="+mn-ea"/>
                <a:cs typeface="+mn-cs"/>
                <a:sym typeface="Agfa Rotis Sans Serif Bold" charset="0"/>
              </a:defRPr>
            </a:lvl2pPr>
            <a:lvl3pPr marL="1417638" indent="-571500" algn="l" rtl="0" fontAlgn="base">
              <a:spcBef>
                <a:spcPts val="1800"/>
              </a:spcBef>
              <a:spcAft>
                <a:spcPct val="0"/>
              </a:spcAft>
              <a:buClr>
                <a:srgbClr val="AACA2A"/>
              </a:buClr>
              <a:buSzPct val="100000"/>
              <a:buFont typeface="Agfa Rotis Sans Serif Bold" charset="0"/>
              <a:buChar char="•"/>
              <a:defRPr sz="3600">
                <a:solidFill>
                  <a:schemeClr val="tx1"/>
                </a:solidFill>
                <a:latin typeface="+mn-lt"/>
                <a:ea typeface="+mn-ea"/>
                <a:cs typeface="+mn-cs"/>
                <a:sym typeface="Agfa Rotis Sans Serif Bold" charset="0"/>
              </a:defRPr>
            </a:lvl3pPr>
            <a:lvl4pPr marL="1862138" indent="-571500" algn="l" rtl="0" fontAlgn="base">
              <a:spcBef>
                <a:spcPts val="1800"/>
              </a:spcBef>
              <a:spcAft>
                <a:spcPct val="0"/>
              </a:spcAft>
              <a:buClr>
                <a:srgbClr val="AACA2A"/>
              </a:buClr>
              <a:buSzPct val="100000"/>
              <a:buFont typeface="Agfa Rotis Sans Serif Bold" charset="0"/>
              <a:buChar char="•"/>
              <a:defRPr sz="3600">
                <a:solidFill>
                  <a:schemeClr val="tx1"/>
                </a:solidFill>
                <a:latin typeface="+mn-lt"/>
                <a:ea typeface="+mn-ea"/>
                <a:cs typeface="+mn-cs"/>
                <a:sym typeface="Agfa Rotis Sans Serif Bold" charset="0"/>
              </a:defRPr>
            </a:lvl4pPr>
            <a:lvl5pPr marL="2306638" indent="-571500" algn="l" rtl="0" fontAlgn="base">
              <a:spcBef>
                <a:spcPts val="1800"/>
              </a:spcBef>
              <a:spcAft>
                <a:spcPct val="0"/>
              </a:spcAft>
              <a:buClr>
                <a:srgbClr val="AACA2A"/>
              </a:buClr>
              <a:buSzPct val="100000"/>
              <a:buFont typeface="Agfa Rotis Sans Serif Bold" charset="0"/>
              <a:buChar char="•"/>
              <a:defRPr sz="3600">
                <a:solidFill>
                  <a:schemeClr val="tx1"/>
                </a:solidFill>
                <a:latin typeface="+mn-lt"/>
                <a:ea typeface="+mn-ea"/>
                <a:cs typeface="+mn-cs"/>
                <a:sym typeface="Agfa Rotis Sans Serif Bold" charset="0"/>
              </a:defRPr>
            </a:lvl5pPr>
            <a:lvl6pPr marL="2763838" indent="-571500" algn="l" rtl="0" fontAlgn="base">
              <a:spcBef>
                <a:spcPts val="1800"/>
              </a:spcBef>
              <a:spcAft>
                <a:spcPct val="0"/>
              </a:spcAft>
              <a:buClr>
                <a:srgbClr val="AACA2A"/>
              </a:buClr>
              <a:buSzPct val="100000"/>
              <a:buFont typeface="Agfa Rotis Sans Serif Bold" charset="0"/>
              <a:buChar char="•"/>
              <a:defRPr sz="3600">
                <a:solidFill>
                  <a:schemeClr val="tx1"/>
                </a:solidFill>
                <a:latin typeface="+mn-lt"/>
                <a:ea typeface="+mn-ea"/>
                <a:cs typeface="+mn-cs"/>
                <a:sym typeface="Agfa Rotis Sans Serif Bold" charset="0"/>
              </a:defRPr>
            </a:lvl6pPr>
            <a:lvl7pPr marL="3221038" indent="-571500" algn="l" rtl="0" fontAlgn="base">
              <a:spcBef>
                <a:spcPts val="1800"/>
              </a:spcBef>
              <a:spcAft>
                <a:spcPct val="0"/>
              </a:spcAft>
              <a:buClr>
                <a:srgbClr val="AACA2A"/>
              </a:buClr>
              <a:buSzPct val="100000"/>
              <a:buFont typeface="Agfa Rotis Sans Serif Bold" charset="0"/>
              <a:buChar char="•"/>
              <a:defRPr sz="3600">
                <a:solidFill>
                  <a:schemeClr val="tx1"/>
                </a:solidFill>
                <a:latin typeface="+mn-lt"/>
                <a:ea typeface="+mn-ea"/>
                <a:cs typeface="+mn-cs"/>
                <a:sym typeface="Agfa Rotis Sans Serif Bold" charset="0"/>
              </a:defRPr>
            </a:lvl7pPr>
            <a:lvl8pPr marL="3678238" indent="-571500" algn="l" rtl="0" fontAlgn="base">
              <a:spcBef>
                <a:spcPts val="1800"/>
              </a:spcBef>
              <a:spcAft>
                <a:spcPct val="0"/>
              </a:spcAft>
              <a:buClr>
                <a:srgbClr val="AACA2A"/>
              </a:buClr>
              <a:buSzPct val="100000"/>
              <a:buFont typeface="Agfa Rotis Sans Serif Bold" charset="0"/>
              <a:buChar char="•"/>
              <a:defRPr sz="3600">
                <a:solidFill>
                  <a:schemeClr val="tx1"/>
                </a:solidFill>
                <a:latin typeface="+mn-lt"/>
                <a:ea typeface="+mn-ea"/>
                <a:cs typeface="+mn-cs"/>
                <a:sym typeface="Agfa Rotis Sans Serif Bold" charset="0"/>
              </a:defRPr>
            </a:lvl8pPr>
            <a:lvl9pPr marL="4135438" indent="-571500" algn="l" rtl="0" fontAlgn="base">
              <a:spcBef>
                <a:spcPts val="1800"/>
              </a:spcBef>
              <a:spcAft>
                <a:spcPct val="0"/>
              </a:spcAft>
              <a:buClr>
                <a:srgbClr val="AACA2A"/>
              </a:buClr>
              <a:buSzPct val="100000"/>
              <a:buFont typeface="Agfa Rotis Sans Serif Bold" charset="0"/>
              <a:buChar char="•"/>
              <a:defRPr sz="3600">
                <a:solidFill>
                  <a:schemeClr val="tx1"/>
                </a:solidFill>
                <a:latin typeface="+mn-lt"/>
                <a:ea typeface="+mn-ea"/>
                <a:cs typeface="+mn-cs"/>
                <a:sym typeface="Agfa Rotis Sans Serif Bold" charset="0"/>
              </a:defRPr>
            </a:lvl9pPr>
          </a:lstStyle>
          <a:p>
            <a:pPr>
              <a:spcBef>
                <a:spcPts val="442"/>
              </a:spcBef>
            </a:pPr>
            <a:r>
              <a:rPr lang="de-DE" sz="2800" dirty="0" err="1" smtClean="0"/>
              <a:t>Popping</a:t>
            </a:r>
            <a:r>
              <a:rPr lang="de-DE" sz="2800" dirty="0" smtClean="0"/>
              <a:t> </a:t>
            </a:r>
            <a:r>
              <a:rPr lang="de-DE" sz="2800" dirty="0" err="1" smtClean="0"/>
              <a:t>Bobas</a:t>
            </a:r>
            <a:r>
              <a:rPr lang="de-DE" sz="2800" dirty="0" smtClean="0"/>
              <a:t> bestehen aus </a:t>
            </a:r>
            <a:r>
              <a:rPr lang="de-DE" sz="2800" dirty="0" err="1" smtClean="0"/>
              <a:t>Natriumalginat</a:t>
            </a:r>
            <a:r>
              <a:rPr lang="de-DE" sz="2800" dirty="0" smtClean="0"/>
              <a:t>, das mit Calcium-Ionen ein Gel gebildet hat.</a:t>
            </a:r>
          </a:p>
          <a:p>
            <a:pPr>
              <a:spcBef>
                <a:spcPts val="442"/>
              </a:spcBef>
            </a:pPr>
            <a:endParaRPr lang="de-DE" dirty="0" smtClean="0"/>
          </a:p>
        </p:txBody>
      </p:sp>
      <p:grpSp>
        <p:nvGrpSpPr>
          <p:cNvPr id="10" name="Gruppierung 9"/>
          <p:cNvGrpSpPr/>
          <p:nvPr/>
        </p:nvGrpSpPr>
        <p:grpSpPr>
          <a:xfrm>
            <a:off x="1928664" y="2276872"/>
            <a:ext cx="5945647" cy="2160240"/>
            <a:chOff x="2539608" y="1960712"/>
            <a:chExt cx="5225567" cy="1625202"/>
          </a:xfrm>
        </p:grpSpPr>
        <p:pic>
          <p:nvPicPr>
            <p:cNvPr id="3" name="Bild 2"/>
            <p:cNvPicPr>
              <a:picLocks noChangeAspect="1"/>
            </p:cNvPicPr>
            <p:nvPr/>
          </p:nvPicPr>
          <p:blipFill>
            <a:blip r:embed="rId3"/>
            <a:stretch>
              <a:fillRect/>
            </a:stretch>
          </p:blipFill>
          <p:spPr>
            <a:xfrm>
              <a:off x="2539608" y="1960712"/>
              <a:ext cx="2428131" cy="1625202"/>
            </a:xfrm>
            <a:prstGeom prst="rect">
              <a:avLst/>
            </a:prstGeom>
          </p:spPr>
        </p:pic>
        <p:pic>
          <p:nvPicPr>
            <p:cNvPr id="4" name="Bild 3"/>
            <p:cNvPicPr>
              <a:picLocks noChangeAspect="1"/>
            </p:cNvPicPr>
            <p:nvPr/>
          </p:nvPicPr>
          <p:blipFill>
            <a:blip r:embed="rId4"/>
            <a:stretch>
              <a:fillRect/>
            </a:stretch>
          </p:blipFill>
          <p:spPr>
            <a:xfrm>
              <a:off x="5501499" y="1960713"/>
              <a:ext cx="2263676" cy="1518047"/>
            </a:xfrm>
            <a:prstGeom prst="rect">
              <a:avLst/>
            </a:prstGeom>
          </p:spPr>
        </p:pic>
      </p:grpSp>
      <p:pic>
        <p:nvPicPr>
          <p:cNvPr id="9" name="Bild 8"/>
          <p:cNvPicPr>
            <a:picLocks noChangeAspect="1"/>
          </p:cNvPicPr>
          <p:nvPr/>
        </p:nvPicPr>
        <p:blipFill>
          <a:blip r:embed="rId5"/>
          <a:stretch>
            <a:fillRect/>
          </a:stretch>
        </p:blipFill>
        <p:spPr>
          <a:xfrm>
            <a:off x="2216696" y="1960646"/>
            <a:ext cx="5256584" cy="4060642"/>
          </a:xfrm>
          <a:prstGeom prst="rect">
            <a:avLst/>
          </a:prstGeom>
        </p:spPr>
      </p:pic>
      <p:sp>
        <p:nvSpPr>
          <p:cNvPr id="7" name="Abgerundetes Rechteck 6"/>
          <p:cNvSpPr/>
          <p:nvPr/>
        </p:nvSpPr>
        <p:spPr bwMode="auto">
          <a:xfrm>
            <a:off x="272480" y="3861048"/>
            <a:ext cx="4843300" cy="864096"/>
          </a:xfrm>
          <a:prstGeom prst="roundRect">
            <a:avLst/>
          </a:prstGeom>
          <a:solidFill>
            <a:schemeClr val="bg1"/>
          </a:solidFill>
          <a:ln>
            <a:solidFill>
              <a:srgbClr val="000090"/>
            </a:solidFill>
            <a:headEnd type="none" w="med" len="med"/>
            <a:tailEnd type="none" w="med" len="med"/>
          </a:ln>
          <a:extLst/>
        </p:spPr>
        <p:style>
          <a:lnRef idx="2">
            <a:schemeClr val="accent6"/>
          </a:lnRef>
          <a:fillRef idx="1">
            <a:schemeClr val="lt1"/>
          </a:fillRef>
          <a:effectRef idx="0">
            <a:schemeClr val="accent6"/>
          </a:effectRef>
          <a:fontRef idx="minor">
            <a:schemeClr val="dk1"/>
          </a:fontRef>
        </p:style>
        <p:txBody>
          <a:bodyPr vert="horz" wrap="square" lIns="67347" tIns="33672" rIns="67347" bIns="33672" numCol="1" rtlCol="0" anchor="t" anchorCtr="0" compatLnSpc="1">
            <a:prstTxWarp prst="textNoShape">
              <a:avLst/>
            </a:prstTxWarp>
          </a:bodyPr>
          <a:lstStyle/>
          <a:p>
            <a:r>
              <a:rPr lang="de-DE" sz="2400" b="1" dirty="0"/>
              <a:t>Struktur-</a:t>
            </a:r>
            <a:r>
              <a:rPr lang="de-DE" sz="2400" b="1" dirty="0" smtClean="0"/>
              <a:t>Eigenschaftsbeziehungen</a:t>
            </a:r>
          </a:p>
          <a:p>
            <a:r>
              <a:rPr lang="de-DE" sz="2400" b="1" dirty="0" err="1" smtClean="0"/>
              <a:t>Donator</a:t>
            </a:r>
            <a:r>
              <a:rPr lang="de-DE" sz="2400" b="1" dirty="0" smtClean="0"/>
              <a:t>-Akzeptor</a:t>
            </a:r>
            <a:endParaRPr lang="de-DE" sz="2400" dirty="0"/>
          </a:p>
          <a:p>
            <a:pPr defTabSz="673465"/>
            <a:endParaRPr lang="de-DE" dirty="0">
              <a:solidFill>
                <a:srgbClr val="000000"/>
              </a:solidFill>
              <a:latin typeface="Gill Sans" charset="0"/>
              <a:ea typeface="ヒラギノ角ゴ ProN W3" charset="0"/>
              <a:cs typeface="ヒラギノ角ゴ ProN W3" charset="0"/>
            </a:endParaRPr>
          </a:p>
        </p:txBody>
      </p:sp>
    </p:spTree>
    <p:extLst>
      <p:ext uri="{BB962C8B-B14F-4D97-AF65-F5344CB8AC3E}">
        <p14:creationId xmlns:p14="http://schemas.microsoft.com/office/powerpoint/2010/main" val="3814374954"/>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xit" presetSubtype="10" fill="hold" nodeType="clickEffect">
                                  <p:stCondLst>
                                    <p:cond delay="0"/>
                                  </p:stCondLst>
                                  <p:childTnLst>
                                    <p:animEffect transition="out" filter="blinds(horizontal)">
                                      <p:cBhvr>
                                        <p:cTn id="10" dur="500"/>
                                        <p:tgtEl>
                                          <p:spTgt spid="10"/>
                                        </p:tgtEl>
                                      </p:cBhvr>
                                    </p:animEffect>
                                    <p:set>
                                      <p:cBhvr>
                                        <p:cTn id="11" dur="1" fill="hold">
                                          <p:stCondLst>
                                            <p:cond delay="499"/>
                                          </p:stCondLst>
                                        </p:cTn>
                                        <p:tgtEl>
                                          <p:spTgt spid="10"/>
                                        </p:tgtEl>
                                        <p:attrNameLst>
                                          <p:attrName>style.visibility</p:attrName>
                                        </p:attrNameLst>
                                      </p:cBhvr>
                                      <p:to>
                                        <p:strVal val="hidden"/>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9"/>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3" presetClass="exit" presetSubtype="10" fill="hold" nodeType="clickEffect">
                                  <p:stCondLst>
                                    <p:cond delay="0"/>
                                  </p:stCondLst>
                                  <p:childTnLst>
                                    <p:animEffect transition="out" filter="blinds(horizontal)">
                                      <p:cBhvr>
                                        <p:cTn id="23" dur="500"/>
                                        <p:tgtEl>
                                          <p:spTgt spid="9"/>
                                        </p:tgtEl>
                                      </p:cBhvr>
                                    </p:animEffect>
                                    <p:set>
                                      <p:cBhvr>
                                        <p:cTn id="24" dur="1" fill="hold">
                                          <p:stCondLst>
                                            <p:cond delay="499"/>
                                          </p:stCondLst>
                                        </p:cTn>
                                        <p:tgtEl>
                                          <p:spTgt spid="9"/>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3" presetClass="exit" presetSubtype="10" fill="hold" grpId="1" nodeType="clickEffect">
                                  <p:stCondLst>
                                    <p:cond delay="0"/>
                                  </p:stCondLst>
                                  <p:childTnLst>
                                    <p:animEffect transition="out" filter="blinds(horizontal)">
                                      <p:cBhvr>
                                        <p:cTn id="28" dur="500"/>
                                        <p:tgtEl>
                                          <p:spTgt spid="7"/>
                                        </p:tgtEl>
                                      </p:cBhvr>
                                    </p:animEffect>
                                    <p:set>
                                      <p:cBhvr>
                                        <p:cTn id="29" dur="1" fill="hold">
                                          <p:stCondLst>
                                            <p:cond delay="499"/>
                                          </p:stCondLst>
                                        </p:cTn>
                                        <p:tgtEl>
                                          <p:spTgt spid="7"/>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7"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26215" y="178595"/>
            <a:ext cx="9653573" cy="857250"/>
          </a:xfrm>
        </p:spPr>
        <p:txBody>
          <a:bodyPr/>
          <a:lstStyle/>
          <a:p>
            <a:r>
              <a:rPr lang="de-DE" dirty="0" err="1" smtClean="0"/>
              <a:t>Natriumalginat</a:t>
            </a:r>
            <a:r>
              <a:rPr lang="de-DE" dirty="0" smtClean="0"/>
              <a:t> und Metallionen</a:t>
            </a:r>
            <a:endParaRPr lang="de-DE" dirty="0"/>
          </a:p>
        </p:txBody>
      </p:sp>
      <p:graphicFrame>
        <p:nvGraphicFramePr>
          <p:cNvPr id="9" name="Tabelle 8"/>
          <p:cNvGraphicFramePr>
            <a:graphicFrameLocks noGrp="1"/>
          </p:cNvGraphicFramePr>
          <p:nvPr>
            <p:extLst>
              <p:ext uri="{D42A27DB-BD31-4B8C-83A1-F6EECF244321}">
                <p14:modId xmlns:p14="http://schemas.microsoft.com/office/powerpoint/2010/main" val="1818603853"/>
              </p:ext>
            </p:extLst>
          </p:nvPr>
        </p:nvGraphicFramePr>
        <p:xfrm>
          <a:off x="565013" y="1353145"/>
          <a:ext cx="8666271" cy="2967191"/>
        </p:xfrm>
        <a:graphic>
          <a:graphicData uri="http://schemas.openxmlformats.org/drawingml/2006/table">
            <a:tbl>
              <a:tblPr firstRow="1" bandRow="1">
                <a:tableStyleId>{616DA210-FB5B-4158-B5E0-FEB733F419BA}</a:tableStyleId>
              </a:tblPr>
              <a:tblGrid>
                <a:gridCol w="962919"/>
                <a:gridCol w="962919"/>
                <a:gridCol w="962919"/>
                <a:gridCol w="962919"/>
                <a:gridCol w="962919"/>
                <a:gridCol w="962919"/>
                <a:gridCol w="962919"/>
                <a:gridCol w="962919"/>
                <a:gridCol w="962919"/>
              </a:tblGrid>
              <a:tr h="506306">
                <a:tc>
                  <a:txBody>
                    <a:bodyPr/>
                    <a:lstStyle/>
                    <a:p>
                      <a:pPr algn="ctr"/>
                      <a:r>
                        <a:rPr lang="de-DE" sz="1700" baseline="0" dirty="0" smtClean="0"/>
                        <a:t>Kation</a:t>
                      </a:r>
                      <a:endParaRPr lang="de-DE" sz="1700" baseline="0" dirty="0">
                        <a:solidFill>
                          <a:srgbClr val="000000"/>
                        </a:solidFill>
                      </a:endParaRPr>
                    </a:p>
                  </a:txBody>
                  <a:tcPr marL="69651" marR="69651" marT="32147" marB="32147" anchor="ctr"/>
                </a:tc>
                <a:tc>
                  <a:txBody>
                    <a:bodyPr/>
                    <a:lstStyle/>
                    <a:p>
                      <a:pPr algn="ctr"/>
                      <a:r>
                        <a:rPr lang="de-DE" sz="1700" dirty="0" smtClean="0"/>
                        <a:t>Na</a:t>
                      </a:r>
                      <a:r>
                        <a:rPr lang="de-DE" sz="1700" baseline="30000" dirty="0" smtClean="0"/>
                        <a:t>+</a:t>
                      </a:r>
                      <a:endParaRPr lang="de-DE" sz="1700" baseline="30000" dirty="0">
                        <a:solidFill>
                          <a:srgbClr val="000000"/>
                        </a:solidFill>
                      </a:endParaRPr>
                    </a:p>
                  </a:txBody>
                  <a:tcPr marL="69651" marR="69651" marT="32147" marB="32147" anchor="ctr"/>
                </a:tc>
                <a:tc>
                  <a:txBody>
                    <a:bodyPr/>
                    <a:lstStyle/>
                    <a:p>
                      <a:pPr algn="ctr"/>
                      <a:r>
                        <a:rPr lang="de-DE" sz="1700" dirty="0" smtClean="0"/>
                        <a:t>K</a:t>
                      </a:r>
                      <a:r>
                        <a:rPr lang="de-DE" sz="1700" baseline="30000" dirty="0" smtClean="0"/>
                        <a:t>+</a:t>
                      </a:r>
                      <a:endParaRPr lang="de-DE" sz="1700" baseline="30000" dirty="0">
                        <a:solidFill>
                          <a:srgbClr val="000000"/>
                        </a:solidFill>
                      </a:endParaRPr>
                    </a:p>
                  </a:txBody>
                  <a:tcPr marL="69651" marR="69651" marT="32147" marB="32147" anchor="ctr"/>
                </a:tc>
                <a:tc>
                  <a:txBody>
                    <a:bodyPr/>
                    <a:lstStyle/>
                    <a:p>
                      <a:pPr algn="ctr"/>
                      <a:r>
                        <a:rPr lang="de-DE" sz="1700" baseline="0" dirty="0" smtClean="0">
                          <a:solidFill>
                            <a:srgbClr val="FF0000"/>
                          </a:solidFill>
                        </a:rPr>
                        <a:t>Ca</a:t>
                      </a:r>
                      <a:r>
                        <a:rPr lang="de-DE" sz="1700" baseline="30000" dirty="0" smtClean="0">
                          <a:solidFill>
                            <a:srgbClr val="FF0000"/>
                          </a:solidFill>
                        </a:rPr>
                        <a:t>2+</a:t>
                      </a:r>
                      <a:endParaRPr lang="de-DE" sz="1700" baseline="30000" dirty="0">
                        <a:solidFill>
                          <a:srgbClr val="FF0000"/>
                        </a:solidFill>
                      </a:endParaRPr>
                    </a:p>
                  </a:txBody>
                  <a:tcPr marL="69651" marR="69651" marT="32147" marB="32147" anchor="ctr"/>
                </a:tc>
                <a:tc>
                  <a:txBody>
                    <a:bodyPr/>
                    <a:lstStyle/>
                    <a:p>
                      <a:pPr algn="ctr"/>
                      <a:r>
                        <a:rPr lang="de-DE" sz="1700" dirty="0" smtClean="0"/>
                        <a:t>Mg</a:t>
                      </a:r>
                      <a:r>
                        <a:rPr lang="de-DE" sz="1700" baseline="30000" dirty="0" smtClean="0"/>
                        <a:t>2+</a:t>
                      </a:r>
                      <a:endParaRPr lang="de-DE" sz="1700" baseline="30000" dirty="0">
                        <a:solidFill>
                          <a:srgbClr val="000000"/>
                        </a:solidFill>
                      </a:endParaRPr>
                    </a:p>
                  </a:txBody>
                  <a:tcPr marL="69651" marR="69651" marT="32147" marB="32147" anchor="ctr"/>
                </a:tc>
                <a:tc>
                  <a:txBody>
                    <a:bodyPr/>
                    <a:lstStyle/>
                    <a:p>
                      <a:pPr algn="ctr"/>
                      <a:r>
                        <a:rPr lang="de-DE" sz="1700" dirty="0" smtClean="0"/>
                        <a:t>Cu</a:t>
                      </a:r>
                      <a:r>
                        <a:rPr lang="de-DE" sz="1700" baseline="30000" dirty="0" smtClean="0"/>
                        <a:t>2+</a:t>
                      </a:r>
                      <a:endParaRPr lang="de-DE" sz="1700" baseline="30000" dirty="0">
                        <a:solidFill>
                          <a:srgbClr val="000000"/>
                        </a:solidFill>
                      </a:endParaRPr>
                    </a:p>
                  </a:txBody>
                  <a:tcPr marL="69651" marR="69651" marT="32147" marB="32147" anchor="ctr"/>
                </a:tc>
                <a:tc>
                  <a:txBody>
                    <a:bodyPr/>
                    <a:lstStyle/>
                    <a:p>
                      <a:pPr algn="ctr"/>
                      <a:r>
                        <a:rPr lang="de-DE" sz="1700" dirty="0" smtClean="0"/>
                        <a:t>Fe</a:t>
                      </a:r>
                      <a:r>
                        <a:rPr lang="de-DE" sz="1700" baseline="30000" dirty="0" smtClean="0"/>
                        <a:t>2+</a:t>
                      </a:r>
                      <a:endParaRPr lang="de-DE" sz="1700" baseline="30000" dirty="0">
                        <a:solidFill>
                          <a:srgbClr val="000000"/>
                        </a:solidFill>
                      </a:endParaRPr>
                    </a:p>
                  </a:txBody>
                  <a:tcPr marL="69651" marR="69651" marT="32147" marB="32147" anchor="ctr"/>
                </a:tc>
                <a:tc>
                  <a:txBody>
                    <a:bodyPr/>
                    <a:lstStyle/>
                    <a:p>
                      <a:pPr algn="ctr"/>
                      <a:r>
                        <a:rPr lang="de-DE" sz="1700" dirty="0" smtClean="0"/>
                        <a:t>Fe</a:t>
                      </a:r>
                      <a:r>
                        <a:rPr lang="de-DE" sz="1700" baseline="30000" dirty="0" smtClean="0"/>
                        <a:t>3+</a:t>
                      </a:r>
                      <a:endParaRPr lang="de-DE" sz="1700" baseline="30000" dirty="0">
                        <a:solidFill>
                          <a:srgbClr val="000000"/>
                        </a:solidFill>
                      </a:endParaRPr>
                    </a:p>
                  </a:txBody>
                  <a:tcPr marL="69651" marR="69651" marT="32147" marB="32147" anchor="ctr"/>
                </a:tc>
                <a:tc>
                  <a:txBody>
                    <a:bodyPr/>
                    <a:lstStyle/>
                    <a:p>
                      <a:pPr algn="ctr"/>
                      <a:r>
                        <a:rPr lang="de-DE" sz="1700" dirty="0" smtClean="0"/>
                        <a:t>Al</a:t>
                      </a:r>
                      <a:r>
                        <a:rPr lang="de-DE" sz="1700" baseline="30000" dirty="0" smtClean="0"/>
                        <a:t>3+</a:t>
                      </a:r>
                      <a:endParaRPr lang="de-DE" sz="1700" baseline="30000" dirty="0">
                        <a:solidFill>
                          <a:srgbClr val="000000"/>
                        </a:solidFill>
                      </a:endParaRPr>
                    </a:p>
                  </a:txBody>
                  <a:tcPr marL="69651" marR="69651" marT="32147" marB="32147" anchor="ctr"/>
                </a:tc>
              </a:tr>
              <a:tr h="841534">
                <a:tc>
                  <a:txBody>
                    <a:bodyPr/>
                    <a:lstStyle/>
                    <a:p>
                      <a:pPr algn="ctr"/>
                      <a:r>
                        <a:rPr lang="de-DE" sz="1700" baseline="0" dirty="0" smtClean="0"/>
                        <a:t>Ionen-radius (</a:t>
                      </a:r>
                      <a:r>
                        <a:rPr lang="de-DE" sz="1700" baseline="0" dirty="0" err="1" smtClean="0"/>
                        <a:t>pm</a:t>
                      </a:r>
                      <a:r>
                        <a:rPr lang="de-DE" sz="1700" baseline="0" dirty="0" smtClean="0"/>
                        <a:t>)</a:t>
                      </a:r>
                      <a:endParaRPr lang="de-DE" sz="1700" baseline="0" dirty="0">
                        <a:solidFill>
                          <a:schemeClr val="tx1"/>
                        </a:solidFill>
                      </a:endParaRPr>
                    </a:p>
                  </a:txBody>
                  <a:tcPr marL="69651" marR="69651" marT="32147" marB="32147" anchor="ctr"/>
                </a:tc>
                <a:tc>
                  <a:txBody>
                    <a:bodyPr/>
                    <a:lstStyle/>
                    <a:p>
                      <a:pPr algn="ctr"/>
                      <a:r>
                        <a:rPr lang="de-DE" sz="1700" baseline="0" dirty="0" smtClean="0"/>
                        <a:t>102</a:t>
                      </a:r>
                      <a:endParaRPr lang="de-DE" sz="1700" baseline="0" dirty="0">
                        <a:solidFill>
                          <a:schemeClr val="tx1"/>
                        </a:solidFill>
                      </a:endParaRPr>
                    </a:p>
                  </a:txBody>
                  <a:tcPr marL="69651" marR="69651" marT="32147" marB="32147" anchor="ctr"/>
                </a:tc>
                <a:tc>
                  <a:txBody>
                    <a:bodyPr/>
                    <a:lstStyle/>
                    <a:p>
                      <a:pPr algn="ctr"/>
                      <a:r>
                        <a:rPr lang="de-DE" sz="1700" baseline="0" dirty="0" smtClean="0"/>
                        <a:t>138</a:t>
                      </a:r>
                      <a:endParaRPr lang="de-DE" sz="1700" baseline="0" dirty="0">
                        <a:solidFill>
                          <a:schemeClr val="tx1"/>
                        </a:solidFill>
                      </a:endParaRPr>
                    </a:p>
                  </a:txBody>
                  <a:tcPr marL="69651" marR="69651" marT="32147" marB="32147" anchor="ctr"/>
                </a:tc>
                <a:tc>
                  <a:txBody>
                    <a:bodyPr/>
                    <a:lstStyle/>
                    <a:p>
                      <a:pPr algn="ctr"/>
                      <a:r>
                        <a:rPr lang="de-DE" sz="1700" baseline="0" dirty="0" smtClean="0">
                          <a:solidFill>
                            <a:srgbClr val="FF0000"/>
                          </a:solidFill>
                        </a:rPr>
                        <a:t>106</a:t>
                      </a:r>
                      <a:endParaRPr lang="de-DE" sz="1700" baseline="0" dirty="0">
                        <a:solidFill>
                          <a:srgbClr val="FF0000"/>
                        </a:solidFill>
                      </a:endParaRPr>
                    </a:p>
                  </a:txBody>
                  <a:tcPr marL="69651" marR="69651" marT="32147" marB="32147" anchor="ctr"/>
                </a:tc>
                <a:tc>
                  <a:txBody>
                    <a:bodyPr/>
                    <a:lstStyle/>
                    <a:p>
                      <a:pPr algn="ctr"/>
                      <a:r>
                        <a:rPr lang="de-DE" sz="1700" baseline="0" dirty="0" smtClean="0"/>
                        <a:t>78</a:t>
                      </a:r>
                      <a:endParaRPr lang="de-DE" sz="1700" baseline="0" dirty="0">
                        <a:solidFill>
                          <a:schemeClr val="tx1"/>
                        </a:solidFill>
                      </a:endParaRPr>
                    </a:p>
                  </a:txBody>
                  <a:tcPr marL="69651" marR="69651" marT="32147" marB="32147" anchor="ctr"/>
                </a:tc>
                <a:tc>
                  <a:txBody>
                    <a:bodyPr/>
                    <a:lstStyle/>
                    <a:p>
                      <a:pPr algn="ctr"/>
                      <a:r>
                        <a:rPr lang="de-DE" sz="1700" baseline="0" dirty="0" smtClean="0"/>
                        <a:t>72</a:t>
                      </a:r>
                      <a:endParaRPr lang="de-DE" sz="1700" baseline="0" dirty="0">
                        <a:solidFill>
                          <a:schemeClr val="tx1"/>
                        </a:solidFill>
                      </a:endParaRPr>
                    </a:p>
                  </a:txBody>
                  <a:tcPr marL="69651" marR="69651" marT="32147" marB="32147" anchor="ctr"/>
                </a:tc>
                <a:tc>
                  <a:txBody>
                    <a:bodyPr/>
                    <a:lstStyle/>
                    <a:p>
                      <a:pPr algn="ctr"/>
                      <a:r>
                        <a:rPr lang="de-DE" sz="1700" baseline="0" dirty="0" smtClean="0"/>
                        <a:t>82</a:t>
                      </a:r>
                      <a:endParaRPr lang="de-DE" sz="1700" baseline="0" dirty="0">
                        <a:solidFill>
                          <a:schemeClr val="tx1"/>
                        </a:solidFill>
                      </a:endParaRPr>
                    </a:p>
                  </a:txBody>
                  <a:tcPr marL="69651" marR="69651" marT="32147" marB="32147" anchor="ctr"/>
                </a:tc>
                <a:tc>
                  <a:txBody>
                    <a:bodyPr/>
                    <a:lstStyle/>
                    <a:p>
                      <a:pPr algn="ctr"/>
                      <a:r>
                        <a:rPr lang="de-DE" sz="1700" baseline="0" dirty="0" smtClean="0"/>
                        <a:t>67</a:t>
                      </a:r>
                      <a:endParaRPr lang="de-DE" sz="1700" baseline="0" dirty="0">
                        <a:solidFill>
                          <a:schemeClr val="tx1"/>
                        </a:solidFill>
                      </a:endParaRPr>
                    </a:p>
                  </a:txBody>
                  <a:tcPr marL="69651" marR="69651" marT="32147" marB="32147" anchor="ctr"/>
                </a:tc>
                <a:tc>
                  <a:txBody>
                    <a:bodyPr/>
                    <a:lstStyle/>
                    <a:p>
                      <a:pPr algn="ctr"/>
                      <a:r>
                        <a:rPr lang="de-DE" sz="1700" baseline="0" dirty="0" smtClean="0"/>
                        <a:t>57</a:t>
                      </a:r>
                      <a:endParaRPr lang="de-DE" sz="1700" baseline="0" dirty="0">
                        <a:solidFill>
                          <a:schemeClr val="tx1"/>
                        </a:solidFill>
                      </a:endParaRPr>
                    </a:p>
                  </a:txBody>
                  <a:tcPr marL="69651" marR="69651" marT="32147" marB="32147" anchor="ctr"/>
                </a:tc>
              </a:tr>
              <a:tr h="936252">
                <a:tc>
                  <a:txBody>
                    <a:bodyPr/>
                    <a:lstStyle/>
                    <a:p>
                      <a:endParaRPr lang="de-DE" sz="1700" dirty="0">
                        <a:solidFill>
                          <a:schemeClr val="tx1"/>
                        </a:solidFill>
                      </a:endParaRPr>
                    </a:p>
                  </a:txBody>
                  <a:tcPr marL="69651" marR="69651" marT="32147" marB="32147"/>
                </a:tc>
                <a:tc>
                  <a:txBody>
                    <a:bodyPr/>
                    <a:lstStyle/>
                    <a:p>
                      <a:endParaRPr lang="de-DE" sz="1300" dirty="0">
                        <a:solidFill>
                          <a:schemeClr val="tx1"/>
                        </a:solidFill>
                      </a:endParaRPr>
                    </a:p>
                  </a:txBody>
                  <a:tcPr marL="69651" marR="69651" marT="32147" marB="32147"/>
                </a:tc>
                <a:tc>
                  <a:txBody>
                    <a:bodyPr/>
                    <a:lstStyle/>
                    <a:p>
                      <a:endParaRPr lang="de-DE" sz="1300" dirty="0">
                        <a:solidFill>
                          <a:schemeClr val="tx1"/>
                        </a:solidFill>
                      </a:endParaRPr>
                    </a:p>
                  </a:txBody>
                  <a:tcPr marL="69651" marR="69651" marT="32147" marB="32147"/>
                </a:tc>
                <a:tc>
                  <a:txBody>
                    <a:bodyPr/>
                    <a:lstStyle/>
                    <a:p>
                      <a:endParaRPr lang="de-DE" sz="1300" dirty="0">
                        <a:solidFill>
                          <a:srgbClr val="FF0000"/>
                        </a:solidFill>
                      </a:endParaRPr>
                    </a:p>
                  </a:txBody>
                  <a:tcPr marL="69651" marR="69651" marT="32147" marB="32147"/>
                </a:tc>
                <a:tc>
                  <a:txBody>
                    <a:bodyPr/>
                    <a:lstStyle/>
                    <a:p>
                      <a:endParaRPr lang="de-DE" sz="1300" dirty="0">
                        <a:solidFill>
                          <a:schemeClr val="tx1"/>
                        </a:solidFill>
                      </a:endParaRPr>
                    </a:p>
                  </a:txBody>
                  <a:tcPr marL="69651" marR="69651" marT="32147" marB="32147"/>
                </a:tc>
                <a:tc>
                  <a:txBody>
                    <a:bodyPr/>
                    <a:lstStyle/>
                    <a:p>
                      <a:endParaRPr lang="de-DE" sz="1300" dirty="0">
                        <a:solidFill>
                          <a:schemeClr val="tx1"/>
                        </a:solidFill>
                      </a:endParaRPr>
                    </a:p>
                  </a:txBody>
                  <a:tcPr marL="69651" marR="69651" marT="32147" marB="32147"/>
                </a:tc>
                <a:tc>
                  <a:txBody>
                    <a:bodyPr/>
                    <a:lstStyle/>
                    <a:p>
                      <a:endParaRPr lang="de-DE" sz="1300" dirty="0">
                        <a:solidFill>
                          <a:schemeClr val="tx1"/>
                        </a:solidFill>
                      </a:endParaRPr>
                    </a:p>
                  </a:txBody>
                  <a:tcPr marL="69651" marR="69651" marT="32147" marB="32147"/>
                </a:tc>
                <a:tc>
                  <a:txBody>
                    <a:bodyPr/>
                    <a:lstStyle/>
                    <a:p>
                      <a:endParaRPr lang="de-DE" sz="1300" dirty="0">
                        <a:solidFill>
                          <a:schemeClr val="tx1"/>
                        </a:solidFill>
                      </a:endParaRPr>
                    </a:p>
                  </a:txBody>
                  <a:tcPr marL="69651" marR="69651" marT="32147" marB="32147"/>
                </a:tc>
                <a:tc>
                  <a:txBody>
                    <a:bodyPr/>
                    <a:lstStyle/>
                    <a:p>
                      <a:endParaRPr lang="de-DE" sz="1300" dirty="0">
                        <a:solidFill>
                          <a:schemeClr val="tx1"/>
                        </a:solidFill>
                      </a:endParaRPr>
                    </a:p>
                  </a:txBody>
                  <a:tcPr marL="69651" marR="69651" marT="32147" marB="32147"/>
                </a:tc>
              </a:tr>
              <a:tr h="683099">
                <a:tc>
                  <a:txBody>
                    <a:bodyPr/>
                    <a:lstStyle/>
                    <a:p>
                      <a:pPr algn="ctr"/>
                      <a:r>
                        <a:rPr lang="de-DE" sz="1700" dirty="0" smtClean="0"/>
                        <a:t>„Gel-bildung“</a:t>
                      </a:r>
                      <a:endParaRPr lang="de-DE" sz="1700" dirty="0">
                        <a:solidFill>
                          <a:schemeClr val="tx1"/>
                        </a:solidFill>
                      </a:endParaRPr>
                    </a:p>
                  </a:txBody>
                  <a:tcPr marL="69651" marR="69651" marT="32147" marB="32147" anchor="ctr"/>
                </a:tc>
                <a:tc>
                  <a:txBody>
                    <a:bodyPr/>
                    <a:lstStyle/>
                    <a:p>
                      <a:pPr algn="ctr"/>
                      <a:r>
                        <a:rPr lang="de-DE" sz="1300" dirty="0" smtClean="0"/>
                        <a:t>--</a:t>
                      </a:r>
                      <a:endParaRPr lang="de-DE" sz="1300" dirty="0">
                        <a:solidFill>
                          <a:schemeClr val="tx1"/>
                        </a:solidFill>
                      </a:endParaRPr>
                    </a:p>
                  </a:txBody>
                  <a:tcPr marL="69651" marR="69651" marT="32147" marB="32147" anchor="ctr"/>
                </a:tc>
                <a:tc>
                  <a:txBody>
                    <a:bodyPr/>
                    <a:lstStyle/>
                    <a:p>
                      <a:pPr algn="ctr"/>
                      <a:r>
                        <a:rPr lang="de-DE" sz="1300" dirty="0" smtClean="0"/>
                        <a:t>--</a:t>
                      </a:r>
                      <a:endParaRPr lang="de-DE" sz="1300" dirty="0">
                        <a:solidFill>
                          <a:schemeClr val="tx1"/>
                        </a:solidFill>
                      </a:endParaRPr>
                    </a:p>
                  </a:txBody>
                  <a:tcPr marL="69651" marR="69651" marT="32147" marB="32147" anchor="ctr"/>
                </a:tc>
                <a:tc>
                  <a:txBody>
                    <a:bodyPr/>
                    <a:lstStyle/>
                    <a:p>
                      <a:pPr algn="ctr"/>
                      <a:r>
                        <a:rPr lang="de-DE" sz="1300" dirty="0" smtClean="0">
                          <a:solidFill>
                            <a:srgbClr val="FF0000"/>
                          </a:solidFill>
                        </a:rPr>
                        <a:t>+++</a:t>
                      </a:r>
                      <a:endParaRPr lang="de-DE" sz="1300" dirty="0">
                        <a:solidFill>
                          <a:srgbClr val="FF0000"/>
                        </a:solidFill>
                      </a:endParaRPr>
                    </a:p>
                  </a:txBody>
                  <a:tcPr marL="69651" marR="69651" marT="32147" marB="32147" anchor="ctr"/>
                </a:tc>
                <a:tc>
                  <a:txBody>
                    <a:bodyPr/>
                    <a:lstStyle/>
                    <a:p>
                      <a:pPr algn="ctr"/>
                      <a:r>
                        <a:rPr lang="de-DE" sz="1300" dirty="0" smtClean="0"/>
                        <a:t>-</a:t>
                      </a:r>
                      <a:endParaRPr lang="de-DE" sz="1300" dirty="0">
                        <a:solidFill>
                          <a:schemeClr val="tx1"/>
                        </a:solidFill>
                      </a:endParaRPr>
                    </a:p>
                  </a:txBody>
                  <a:tcPr marL="69651" marR="69651" marT="32147" marB="32147" anchor="ctr"/>
                </a:tc>
                <a:tc>
                  <a:txBody>
                    <a:bodyPr/>
                    <a:lstStyle/>
                    <a:p>
                      <a:pPr algn="ctr"/>
                      <a:r>
                        <a:rPr lang="de-DE" sz="1300" dirty="0" smtClean="0"/>
                        <a:t>++</a:t>
                      </a:r>
                      <a:endParaRPr lang="de-DE" sz="1300" dirty="0">
                        <a:solidFill>
                          <a:schemeClr val="tx1"/>
                        </a:solidFill>
                      </a:endParaRPr>
                    </a:p>
                  </a:txBody>
                  <a:tcPr marL="69651" marR="69651" marT="32147" marB="32147" anchor="ctr"/>
                </a:tc>
                <a:tc>
                  <a:txBody>
                    <a:bodyPr/>
                    <a:lstStyle/>
                    <a:p>
                      <a:pPr algn="ctr"/>
                      <a:r>
                        <a:rPr lang="de-DE" sz="1300" dirty="0" smtClean="0"/>
                        <a:t>+</a:t>
                      </a:r>
                      <a:endParaRPr lang="de-DE" sz="1300" dirty="0">
                        <a:solidFill>
                          <a:schemeClr val="tx1"/>
                        </a:solidFill>
                      </a:endParaRPr>
                    </a:p>
                  </a:txBody>
                  <a:tcPr marL="69651" marR="69651" marT="32147" marB="32147" anchor="ctr"/>
                </a:tc>
                <a:tc>
                  <a:txBody>
                    <a:bodyPr/>
                    <a:lstStyle/>
                    <a:p>
                      <a:pPr algn="ctr"/>
                      <a:r>
                        <a:rPr lang="de-DE" sz="1300" dirty="0" smtClean="0"/>
                        <a:t>++</a:t>
                      </a:r>
                      <a:endParaRPr lang="de-DE" sz="1300" dirty="0">
                        <a:solidFill>
                          <a:schemeClr val="tx1"/>
                        </a:solidFill>
                      </a:endParaRPr>
                    </a:p>
                  </a:txBody>
                  <a:tcPr marL="69651" marR="69651" marT="32147" marB="32147" anchor="ctr"/>
                </a:tc>
                <a:tc>
                  <a:txBody>
                    <a:bodyPr/>
                    <a:lstStyle/>
                    <a:p>
                      <a:pPr algn="ctr"/>
                      <a:r>
                        <a:rPr lang="de-DE" sz="1300" dirty="0" smtClean="0"/>
                        <a:t>+</a:t>
                      </a:r>
                      <a:endParaRPr lang="de-DE" sz="1300" dirty="0">
                        <a:solidFill>
                          <a:schemeClr val="tx1"/>
                        </a:solidFill>
                      </a:endParaRPr>
                    </a:p>
                  </a:txBody>
                  <a:tcPr marL="69651" marR="69651" marT="32147" marB="32147" anchor="ctr"/>
                </a:tc>
              </a:tr>
            </a:tbl>
          </a:graphicData>
        </a:graphic>
      </p:graphicFrame>
      <p:pic>
        <p:nvPicPr>
          <p:cNvPr id="10" name="Bild 9"/>
          <p:cNvPicPr preferRelativeResize="0">
            <a:picLocks/>
          </p:cNvPicPr>
          <p:nvPr/>
        </p:nvPicPr>
        <p:blipFill rotWithShape="1">
          <a:blip r:embed="rId3"/>
          <a:srcRect l="21391" t="47373" r="52634" b="9885"/>
          <a:stretch/>
        </p:blipFill>
        <p:spPr>
          <a:xfrm>
            <a:off x="7339070" y="2770802"/>
            <a:ext cx="877501" cy="810001"/>
          </a:xfrm>
          <a:prstGeom prst="rect">
            <a:avLst/>
          </a:prstGeom>
        </p:spPr>
      </p:pic>
      <p:pic>
        <p:nvPicPr>
          <p:cNvPr id="11" name="Bild 10"/>
          <p:cNvPicPr preferRelativeResize="0">
            <a:picLocks/>
          </p:cNvPicPr>
          <p:nvPr/>
        </p:nvPicPr>
        <p:blipFill rotWithShape="1">
          <a:blip r:embed="rId3"/>
          <a:srcRect l="48327" t="49816" r="25107" b="9733"/>
          <a:stretch/>
        </p:blipFill>
        <p:spPr>
          <a:xfrm>
            <a:off x="8326366" y="2770802"/>
            <a:ext cx="877501" cy="810001"/>
          </a:xfrm>
          <a:prstGeom prst="rect">
            <a:avLst/>
          </a:prstGeom>
        </p:spPr>
      </p:pic>
      <p:pic>
        <p:nvPicPr>
          <p:cNvPr id="12" name="Bild 11"/>
          <p:cNvPicPr preferRelativeResize="0">
            <a:picLocks/>
          </p:cNvPicPr>
          <p:nvPr/>
        </p:nvPicPr>
        <p:blipFill rotWithShape="1">
          <a:blip r:embed="rId4"/>
          <a:srcRect l="21970" t="46101" r="51515" b="11647"/>
          <a:stretch/>
        </p:blipFill>
        <p:spPr>
          <a:xfrm>
            <a:off x="5419324" y="2770802"/>
            <a:ext cx="877501" cy="810001"/>
          </a:xfrm>
          <a:prstGeom prst="rect">
            <a:avLst/>
          </a:prstGeom>
        </p:spPr>
      </p:pic>
      <p:pic>
        <p:nvPicPr>
          <p:cNvPr id="13" name="Bild 12"/>
          <p:cNvPicPr preferRelativeResize="0">
            <a:picLocks/>
          </p:cNvPicPr>
          <p:nvPr/>
        </p:nvPicPr>
        <p:blipFill rotWithShape="1">
          <a:blip r:embed="rId4"/>
          <a:srcRect l="48836" t="45874" r="24397" b="11496"/>
          <a:stretch/>
        </p:blipFill>
        <p:spPr>
          <a:xfrm>
            <a:off x="6379193" y="2770802"/>
            <a:ext cx="877501" cy="810001"/>
          </a:xfrm>
          <a:prstGeom prst="rect">
            <a:avLst/>
          </a:prstGeom>
        </p:spPr>
      </p:pic>
      <p:pic>
        <p:nvPicPr>
          <p:cNvPr id="14" name="Bild 13"/>
          <p:cNvPicPr preferRelativeResize="0">
            <a:picLocks/>
          </p:cNvPicPr>
          <p:nvPr/>
        </p:nvPicPr>
        <p:blipFill rotWithShape="1">
          <a:blip r:embed="rId5"/>
          <a:srcRect l="33933" t="50185" r="39457" b="10060"/>
          <a:stretch/>
        </p:blipFill>
        <p:spPr>
          <a:xfrm>
            <a:off x="4459449" y="2770802"/>
            <a:ext cx="877501" cy="810001"/>
          </a:xfrm>
          <a:prstGeom prst="rect">
            <a:avLst/>
          </a:prstGeom>
        </p:spPr>
      </p:pic>
      <p:pic>
        <p:nvPicPr>
          <p:cNvPr id="15" name="Bild 14"/>
          <p:cNvPicPr preferRelativeResize="0">
            <a:picLocks/>
          </p:cNvPicPr>
          <p:nvPr/>
        </p:nvPicPr>
        <p:blipFill rotWithShape="1">
          <a:blip r:embed="rId6"/>
          <a:srcRect l="22646" t="49269" r="50108" b="8968"/>
          <a:stretch/>
        </p:blipFill>
        <p:spPr>
          <a:xfrm>
            <a:off x="1589624" y="2770802"/>
            <a:ext cx="877501" cy="810001"/>
          </a:xfrm>
          <a:prstGeom prst="rect">
            <a:avLst/>
          </a:prstGeom>
        </p:spPr>
      </p:pic>
      <p:pic>
        <p:nvPicPr>
          <p:cNvPr id="16" name="Bild 15"/>
          <p:cNvPicPr preferRelativeResize="0">
            <a:picLocks/>
          </p:cNvPicPr>
          <p:nvPr/>
        </p:nvPicPr>
        <p:blipFill rotWithShape="1">
          <a:blip r:embed="rId6"/>
          <a:srcRect l="51803" t="49481" r="19536" b="7171"/>
          <a:stretch/>
        </p:blipFill>
        <p:spPr>
          <a:xfrm>
            <a:off x="2522071" y="2770892"/>
            <a:ext cx="877501" cy="810001"/>
          </a:xfrm>
          <a:prstGeom prst="rect">
            <a:avLst/>
          </a:prstGeom>
        </p:spPr>
      </p:pic>
      <p:pic>
        <p:nvPicPr>
          <p:cNvPr id="1026" name="Picture 2"/>
          <p:cNvPicPr preferRelativeResize="0">
            <a:picLocks noChangeArrowheads="1"/>
          </p:cNvPicPr>
          <p:nvPr/>
        </p:nvPicPr>
        <p:blipFill>
          <a:blip r:embed="rId7"/>
          <a:srcRect/>
          <a:stretch>
            <a:fillRect/>
          </a:stretch>
        </p:blipFill>
        <p:spPr bwMode="auto">
          <a:xfrm>
            <a:off x="3502125" y="2770802"/>
            <a:ext cx="877501" cy="810001"/>
          </a:xfrm>
          <a:prstGeom prst="rect">
            <a:avLst/>
          </a:prstGeom>
          <a:noFill/>
          <a:ln w="9525">
            <a:noFill/>
            <a:miter lim="800000"/>
            <a:headEnd/>
            <a:tailEnd/>
          </a:ln>
        </p:spPr>
      </p:pic>
      <p:sp>
        <p:nvSpPr>
          <p:cNvPr id="17" name="Rectangle 2"/>
          <p:cNvSpPr txBox="1">
            <a:spLocks noChangeArrowheads="1"/>
          </p:cNvSpPr>
          <p:nvPr/>
        </p:nvSpPr>
        <p:spPr>
          <a:xfrm>
            <a:off x="674713" y="4694766"/>
            <a:ext cx="8666275" cy="1316396"/>
          </a:xfrm>
          <a:prstGeom prst="rect">
            <a:avLst/>
          </a:prstGeom>
          <a:ln/>
        </p:spPr>
        <p:txBody>
          <a:bodyPr lIns="67347" tIns="33672" rIns="67347" bIns="33672"/>
          <a:lstStyle>
            <a:lvl1pPr marL="571500" indent="-571500" algn="l" rtl="0" fontAlgn="base">
              <a:spcBef>
                <a:spcPts val="1800"/>
              </a:spcBef>
              <a:spcAft>
                <a:spcPct val="0"/>
              </a:spcAft>
              <a:buClr>
                <a:srgbClr val="AACA2A"/>
              </a:buClr>
              <a:buSzPct val="100000"/>
              <a:buFont typeface="Agfa Rotis Sans Serif Bold" charset="0"/>
              <a:buChar char="•"/>
              <a:defRPr sz="3600">
                <a:solidFill>
                  <a:schemeClr val="tx1"/>
                </a:solidFill>
                <a:latin typeface="+mn-lt"/>
                <a:ea typeface="+mn-ea"/>
                <a:cs typeface="+mn-cs"/>
                <a:sym typeface="Agfa Rotis Sans Serif Bold" charset="0"/>
              </a:defRPr>
            </a:lvl1pPr>
            <a:lvl2pPr marL="973138" indent="-571500" algn="l" rtl="0" fontAlgn="base">
              <a:spcBef>
                <a:spcPts val="1800"/>
              </a:spcBef>
              <a:spcAft>
                <a:spcPct val="0"/>
              </a:spcAft>
              <a:buClr>
                <a:srgbClr val="AACA2A"/>
              </a:buClr>
              <a:buSzPct val="100000"/>
              <a:buFont typeface="Agfa Rotis Sans Serif Bold" charset="0"/>
              <a:buChar char="•"/>
              <a:defRPr sz="3600">
                <a:solidFill>
                  <a:schemeClr val="tx1"/>
                </a:solidFill>
                <a:latin typeface="+mn-lt"/>
                <a:ea typeface="+mn-ea"/>
                <a:cs typeface="+mn-cs"/>
                <a:sym typeface="Agfa Rotis Sans Serif Bold" charset="0"/>
              </a:defRPr>
            </a:lvl2pPr>
            <a:lvl3pPr marL="1417638" indent="-571500" algn="l" rtl="0" fontAlgn="base">
              <a:spcBef>
                <a:spcPts val="1800"/>
              </a:spcBef>
              <a:spcAft>
                <a:spcPct val="0"/>
              </a:spcAft>
              <a:buClr>
                <a:srgbClr val="AACA2A"/>
              </a:buClr>
              <a:buSzPct val="100000"/>
              <a:buFont typeface="Agfa Rotis Sans Serif Bold" charset="0"/>
              <a:buChar char="•"/>
              <a:defRPr sz="3600">
                <a:solidFill>
                  <a:schemeClr val="tx1"/>
                </a:solidFill>
                <a:latin typeface="+mn-lt"/>
                <a:ea typeface="+mn-ea"/>
                <a:cs typeface="+mn-cs"/>
                <a:sym typeface="Agfa Rotis Sans Serif Bold" charset="0"/>
              </a:defRPr>
            </a:lvl3pPr>
            <a:lvl4pPr marL="1862138" indent="-571500" algn="l" rtl="0" fontAlgn="base">
              <a:spcBef>
                <a:spcPts val="1800"/>
              </a:spcBef>
              <a:spcAft>
                <a:spcPct val="0"/>
              </a:spcAft>
              <a:buClr>
                <a:srgbClr val="AACA2A"/>
              </a:buClr>
              <a:buSzPct val="100000"/>
              <a:buFont typeface="Agfa Rotis Sans Serif Bold" charset="0"/>
              <a:buChar char="•"/>
              <a:defRPr sz="3600">
                <a:solidFill>
                  <a:schemeClr val="tx1"/>
                </a:solidFill>
                <a:latin typeface="+mn-lt"/>
                <a:ea typeface="+mn-ea"/>
                <a:cs typeface="+mn-cs"/>
                <a:sym typeface="Agfa Rotis Sans Serif Bold" charset="0"/>
              </a:defRPr>
            </a:lvl4pPr>
            <a:lvl5pPr marL="2306638" indent="-571500" algn="l" rtl="0" fontAlgn="base">
              <a:spcBef>
                <a:spcPts val="1800"/>
              </a:spcBef>
              <a:spcAft>
                <a:spcPct val="0"/>
              </a:spcAft>
              <a:buClr>
                <a:srgbClr val="AACA2A"/>
              </a:buClr>
              <a:buSzPct val="100000"/>
              <a:buFont typeface="Agfa Rotis Sans Serif Bold" charset="0"/>
              <a:buChar char="•"/>
              <a:defRPr sz="3600">
                <a:solidFill>
                  <a:schemeClr val="tx1"/>
                </a:solidFill>
                <a:latin typeface="+mn-lt"/>
                <a:ea typeface="+mn-ea"/>
                <a:cs typeface="+mn-cs"/>
                <a:sym typeface="Agfa Rotis Sans Serif Bold" charset="0"/>
              </a:defRPr>
            </a:lvl5pPr>
            <a:lvl6pPr marL="2763838" indent="-571500" algn="l" rtl="0" fontAlgn="base">
              <a:spcBef>
                <a:spcPts val="1800"/>
              </a:spcBef>
              <a:spcAft>
                <a:spcPct val="0"/>
              </a:spcAft>
              <a:buClr>
                <a:srgbClr val="AACA2A"/>
              </a:buClr>
              <a:buSzPct val="100000"/>
              <a:buFont typeface="Agfa Rotis Sans Serif Bold" charset="0"/>
              <a:buChar char="•"/>
              <a:defRPr sz="3600">
                <a:solidFill>
                  <a:schemeClr val="tx1"/>
                </a:solidFill>
                <a:latin typeface="+mn-lt"/>
                <a:ea typeface="+mn-ea"/>
                <a:cs typeface="+mn-cs"/>
                <a:sym typeface="Agfa Rotis Sans Serif Bold" charset="0"/>
              </a:defRPr>
            </a:lvl6pPr>
            <a:lvl7pPr marL="3221038" indent="-571500" algn="l" rtl="0" fontAlgn="base">
              <a:spcBef>
                <a:spcPts val="1800"/>
              </a:spcBef>
              <a:spcAft>
                <a:spcPct val="0"/>
              </a:spcAft>
              <a:buClr>
                <a:srgbClr val="AACA2A"/>
              </a:buClr>
              <a:buSzPct val="100000"/>
              <a:buFont typeface="Agfa Rotis Sans Serif Bold" charset="0"/>
              <a:buChar char="•"/>
              <a:defRPr sz="3600">
                <a:solidFill>
                  <a:schemeClr val="tx1"/>
                </a:solidFill>
                <a:latin typeface="+mn-lt"/>
                <a:ea typeface="+mn-ea"/>
                <a:cs typeface="+mn-cs"/>
                <a:sym typeface="Agfa Rotis Sans Serif Bold" charset="0"/>
              </a:defRPr>
            </a:lvl7pPr>
            <a:lvl8pPr marL="3678238" indent="-571500" algn="l" rtl="0" fontAlgn="base">
              <a:spcBef>
                <a:spcPts val="1800"/>
              </a:spcBef>
              <a:spcAft>
                <a:spcPct val="0"/>
              </a:spcAft>
              <a:buClr>
                <a:srgbClr val="AACA2A"/>
              </a:buClr>
              <a:buSzPct val="100000"/>
              <a:buFont typeface="Agfa Rotis Sans Serif Bold" charset="0"/>
              <a:buChar char="•"/>
              <a:defRPr sz="3600">
                <a:solidFill>
                  <a:schemeClr val="tx1"/>
                </a:solidFill>
                <a:latin typeface="+mn-lt"/>
                <a:ea typeface="+mn-ea"/>
                <a:cs typeface="+mn-cs"/>
                <a:sym typeface="Agfa Rotis Sans Serif Bold" charset="0"/>
              </a:defRPr>
            </a:lvl8pPr>
            <a:lvl9pPr marL="4135438" indent="-571500" algn="l" rtl="0" fontAlgn="base">
              <a:spcBef>
                <a:spcPts val="1800"/>
              </a:spcBef>
              <a:spcAft>
                <a:spcPct val="0"/>
              </a:spcAft>
              <a:buClr>
                <a:srgbClr val="AACA2A"/>
              </a:buClr>
              <a:buSzPct val="100000"/>
              <a:buFont typeface="Agfa Rotis Sans Serif Bold" charset="0"/>
              <a:buChar char="•"/>
              <a:defRPr sz="3600">
                <a:solidFill>
                  <a:schemeClr val="tx1"/>
                </a:solidFill>
                <a:latin typeface="+mn-lt"/>
                <a:ea typeface="+mn-ea"/>
                <a:cs typeface="+mn-cs"/>
                <a:sym typeface="Agfa Rotis Sans Serif Bold" charset="0"/>
              </a:defRPr>
            </a:lvl9pPr>
          </a:lstStyle>
          <a:p>
            <a:pPr marL="0" indent="0">
              <a:spcBef>
                <a:spcPts val="442"/>
              </a:spcBef>
              <a:buNone/>
            </a:pPr>
            <a:r>
              <a:rPr lang="de-DE" sz="2000" dirty="0"/>
              <a:t>In der Literatur sind als Salze für diese Versuche die Chloride der o.a. Metallionen genannt. Hier ist es sinnvoll, die Chloride durch Nitrate zu ersetzen, da nur eine ausreichende Löslichkeit des Salzes zu einer genügend großen Ionenkonzentration führt.</a:t>
            </a:r>
          </a:p>
        </p:txBody>
      </p:sp>
    </p:spTree>
    <p:extLst>
      <p:ext uri="{BB962C8B-B14F-4D97-AF65-F5344CB8AC3E}">
        <p14:creationId xmlns:p14="http://schemas.microsoft.com/office/powerpoint/2010/main" val="1999864137"/>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Phänomene beim Herstellen von Tapiokaperlen</a:t>
            </a:r>
            <a:endParaRPr lang="de-DE" dirty="0"/>
          </a:p>
        </p:txBody>
      </p:sp>
      <p:sp>
        <p:nvSpPr>
          <p:cNvPr id="4" name="Inhaltsplatzhalter 3"/>
          <p:cNvSpPr>
            <a:spLocks noGrp="1"/>
          </p:cNvSpPr>
          <p:nvPr>
            <p:ph idx="1"/>
          </p:nvPr>
        </p:nvSpPr>
        <p:spPr>
          <a:xfrm>
            <a:off x="474020" y="1546494"/>
            <a:ext cx="8948291" cy="4768453"/>
          </a:xfrm>
        </p:spPr>
        <p:txBody>
          <a:bodyPr/>
          <a:lstStyle/>
          <a:p>
            <a:r>
              <a:rPr lang="de-DE" dirty="0" smtClean="0"/>
              <a:t>Eine Stärkesuspension zeigt </a:t>
            </a:r>
            <a:r>
              <a:rPr lang="de-DE" dirty="0" err="1" smtClean="0"/>
              <a:t>Dilatanz</a:t>
            </a:r>
            <a:r>
              <a:rPr lang="de-DE" dirty="0" smtClean="0"/>
              <a:t>: Erhöhung der Viskosität bei höheren Scherkräften</a:t>
            </a:r>
          </a:p>
          <a:p>
            <a:pPr lvl="1"/>
            <a:r>
              <a:rPr lang="de-DE" dirty="0"/>
              <a:t>n</a:t>
            </a:r>
            <a:r>
              <a:rPr lang="de-DE" dirty="0" smtClean="0"/>
              <a:t>icht-</a:t>
            </a:r>
            <a:r>
              <a:rPr lang="de-DE" dirty="0" err="1" smtClean="0"/>
              <a:t>newtonsche</a:t>
            </a:r>
            <a:r>
              <a:rPr lang="de-DE" dirty="0" smtClean="0"/>
              <a:t> Flüssigkeit</a:t>
            </a:r>
          </a:p>
          <a:p>
            <a:pPr lvl="1"/>
            <a:r>
              <a:rPr lang="de-DE" dirty="0"/>
              <a:t>stärkere Scherkräfte </a:t>
            </a:r>
            <a:r>
              <a:rPr lang="de-DE" dirty="0" smtClean="0"/>
              <a:t>&gt;&gt; </a:t>
            </a:r>
            <a:r>
              <a:rPr lang="de-DE" dirty="0"/>
              <a:t>Erhöhung der Viskosität durch Wechselwirkungen zwischen </a:t>
            </a:r>
            <a:r>
              <a:rPr lang="de-DE" dirty="0" err="1"/>
              <a:t>Amylose</a:t>
            </a:r>
            <a:r>
              <a:rPr lang="de-DE" dirty="0"/>
              <a:t>- und / oder </a:t>
            </a:r>
            <a:r>
              <a:rPr lang="de-DE" dirty="0" err="1"/>
              <a:t>Amylopektinmolekülen</a:t>
            </a:r>
            <a:r>
              <a:rPr lang="de-DE" dirty="0"/>
              <a:t> (Dipol-Dipol-WW und </a:t>
            </a:r>
            <a:r>
              <a:rPr lang="de-DE" dirty="0" err="1"/>
              <a:t>sterische</a:t>
            </a:r>
            <a:r>
              <a:rPr lang="de-DE" dirty="0"/>
              <a:t> Hinderung) </a:t>
            </a:r>
          </a:p>
        </p:txBody>
      </p:sp>
      <p:pic>
        <p:nvPicPr>
          <p:cNvPr id="6" name="Grafik 5" descr="Bubbles-schwarz.jpg"/>
          <p:cNvPicPr>
            <a:picLocks noChangeAspect="1"/>
          </p:cNvPicPr>
          <p:nvPr/>
        </p:nvPicPr>
        <p:blipFill>
          <a:blip r:embed="rId3"/>
          <a:stretch>
            <a:fillRect/>
          </a:stretch>
        </p:blipFill>
        <p:spPr>
          <a:xfrm>
            <a:off x="7476094" y="948100"/>
            <a:ext cx="2060525" cy="1446609"/>
          </a:xfrm>
          <a:prstGeom prst="rect">
            <a:avLst/>
          </a:prstGeom>
        </p:spPr>
      </p:pic>
    </p:spTree>
    <p:extLst>
      <p:ext uri="{BB962C8B-B14F-4D97-AF65-F5344CB8AC3E}">
        <p14:creationId xmlns:p14="http://schemas.microsoft.com/office/powerpoint/2010/main" val="562032352"/>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Fazit 1: Bubble Tea, ein Thema für den CU!</a:t>
            </a:r>
            <a:endParaRPr lang="de-DE" dirty="0"/>
          </a:p>
        </p:txBody>
      </p:sp>
      <p:sp>
        <p:nvSpPr>
          <p:cNvPr id="3" name="Inhaltsplatzhalter 2"/>
          <p:cNvSpPr>
            <a:spLocks noGrp="1"/>
          </p:cNvSpPr>
          <p:nvPr>
            <p:ph idx="1"/>
          </p:nvPr>
        </p:nvSpPr>
        <p:spPr>
          <a:xfrm>
            <a:off x="455314" y="998731"/>
            <a:ext cx="8948291" cy="4768453"/>
          </a:xfrm>
        </p:spPr>
        <p:txBody>
          <a:bodyPr/>
          <a:lstStyle/>
          <a:p>
            <a:pPr marL="0" indent="0">
              <a:buNone/>
            </a:pPr>
            <a:r>
              <a:rPr lang="de-DE" sz="2400" dirty="0"/>
              <a:t>Das Thema ist experimentell einfach zu erschließen.</a:t>
            </a:r>
          </a:p>
          <a:p>
            <a:r>
              <a:rPr lang="de-DE" sz="2400" dirty="0"/>
              <a:t>Schwerpunkte S I: </a:t>
            </a:r>
          </a:p>
          <a:p>
            <a:pPr lvl="2"/>
            <a:r>
              <a:rPr lang="de-DE" sz="2400" dirty="0"/>
              <a:t>Nachweisverfahren für Kohlenhydrate als </a:t>
            </a:r>
            <a:r>
              <a:rPr lang="de-DE" sz="2400" dirty="0" err="1"/>
              <a:t>black</a:t>
            </a:r>
            <a:r>
              <a:rPr lang="de-DE" sz="2400" dirty="0"/>
              <a:t> box</a:t>
            </a:r>
          </a:p>
          <a:p>
            <a:pPr lvl="2"/>
            <a:r>
              <a:rPr lang="de-DE" sz="2400" dirty="0"/>
              <a:t>Brennwertberechnungen, Berechnungen zu Gehaltsangaben</a:t>
            </a:r>
          </a:p>
          <a:p>
            <a:r>
              <a:rPr lang="de-DE" sz="2400" dirty="0"/>
              <a:t>Schwerpunkte S II: </a:t>
            </a:r>
          </a:p>
          <a:p>
            <a:pPr lvl="2"/>
            <a:r>
              <a:rPr lang="de-DE" sz="2400" dirty="0"/>
              <a:t>chemische Hintergründe der Nachweisverfahren (BK </a:t>
            </a:r>
            <a:r>
              <a:rPr lang="de-DE" sz="2400" dirty="0" err="1"/>
              <a:t>Donator</a:t>
            </a:r>
            <a:r>
              <a:rPr lang="de-DE" sz="2400" dirty="0"/>
              <a:t>-Akzeptor, Reaktionsmechanismen)</a:t>
            </a:r>
          </a:p>
          <a:p>
            <a:pPr lvl="2"/>
            <a:r>
              <a:rPr lang="de-DE" sz="2400" dirty="0"/>
              <a:t>Gelbildung der </a:t>
            </a:r>
            <a:r>
              <a:rPr lang="de-DE" sz="2400" dirty="0" err="1"/>
              <a:t>Alginate</a:t>
            </a:r>
            <a:r>
              <a:rPr lang="de-DE" sz="2400" dirty="0"/>
              <a:t> (BK Struktur-Eigenschaft)</a:t>
            </a:r>
          </a:p>
        </p:txBody>
      </p:sp>
    </p:spTree>
    <p:extLst>
      <p:ext uri="{BB962C8B-B14F-4D97-AF65-F5344CB8AC3E}">
        <p14:creationId xmlns:p14="http://schemas.microsoft.com/office/powerpoint/2010/main" val="990148298"/>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Fazit 2: Ein Beitrag zur Gesundheitserziehung und kritischem Umgang mit Medien!</a:t>
            </a:r>
            <a:endParaRPr lang="de-DE" dirty="0"/>
          </a:p>
        </p:txBody>
      </p:sp>
      <p:grpSp>
        <p:nvGrpSpPr>
          <p:cNvPr id="13" name="Gruppierung 12"/>
          <p:cNvGrpSpPr/>
          <p:nvPr/>
        </p:nvGrpSpPr>
        <p:grpSpPr>
          <a:xfrm>
            <a:off x="126215" y="1197960"/>
            <a:ext cx="9505537" cy="4503764"/>
            <a:chOff x="165696" y="1487741"/>
            <a:chExt cx="12479064" cy="6405353"/>
          </a:xfrm>
        </p:grpSpPr>
        <p:pic>
          <p:nvPicPr>
            <p:cNvPr id="10" name="Bild 9"/>
            <p:cNvPicPr>
              <a:picLocks noChangeAspect="1"/>
            </p:cNvPicPr>
            <p:nvPr/>
          </p:nvPicPr>
          <p:blipFill>
            <a:blip r:embed="rId3"/>
            <a:stretch>
              <a:fillRect/>
            </a:stretch>
          </p:blipFill>
          <p:spPr>
            <a:xfrm>
              <a:off x="165696" y="1487741"/>
              <a:ext cx="5760640" cy="6053355"/>
            </a:xfrm>
            <a:prstGeom prst="rect">
              <a:avLst/>
            </a:prstGeom>
          </p:spPr>
        </p:pic>
        <p:sp>
          <p:nvSpPr>
            <p:cNvPr id="11" name="Rechteck 10"/>
            <p:cNvSpPr/>
            <p:nvPr/>
          </p:nvSpPr>
          <p:spPr>
            <a:xfrm>
              <a:off x="6142360" y="1852466"/>
              <a:ext cx="6502400" cy="6040628"/>
            </a:xfrm>
            <a:prstGeom prst="rect">
              <a:avLst/>
            </a:prstGeom>
          </p:spPr>
          <p:txBody>
            <a:bodyPr>
              <a:spAutoFit/>
            </a:bodyPr>
            <a:lstStyle/>
            <a:p>
              <a:pPr algn="just"/>
              <a:r>
                <a:rPr lang="de-DE" sz="1500" b="1" dirty="0"/>
                <a:t>Bubble Tea – das Modegetränk aus Asien kommt nicht aus den Schlagzeilen: Das zuckrige Getränk mit den bunten Fruchtkügelchen soll Giftstoffe enthalten, die das Krebsrisiko erhöhen und Allergien auslösen.</a:t>
              </a:r>
            </a:p>
            <a:p>
              <a:pPr algn="just"/>
              <a:endParaRPr lang="de-DE" sz="1500" dirty="0"/>
            </a:p>
            <a:p>
              <a:pPr algn="just"/>
              <a:r>
                <a:rPr lang="de-DE" sz="1500" dirty="0"/>
                <a:t>Zu diesem Ergebnis kommen Chemiker des Instituts für Hygiene und Umweltmedizin der Rheinisch-Westfälischen Technischen Hochschule Aachen (RWTH). Bei Proben, die in einer bundesweiten Filialkette in Mönchengladbach genommen wurden, entdeckten die Wissenschaftler </a:t>
              </a:r>
              <a:r>
                <a:rPr lang="de-DE" sz="1500" b="1" dirty="0">
                  <a:solidFill>
                    <a:srgbClr val="FF0000"/>
                  </a:solidFill>
                </a:rPr>
                <a:t>Styrol</a:t>
              </a:r>
              <a:r>
                <a:rPr lang="de-DE" sz="1500" dirty="0"/>
                <a:t> (wird in Kunststoffen verarbeitet und steht in Verdacht Krebs auszulösen), </a:t>
              </a:r>
              <a:r>
                <a:rPr lang="de-DE" sz="1500" b="1" dirty="0" err="1">
                  <a:solidFill>
                    <a:srgbClr val="FF0000"/>
                  </a:solidFill>
                </a:rPr>
                <a:t>Acetophenon</a:t>
              </a:r>
              <a:r>
                <a:rPr lang="de-DE" sz="1500" dirty="0"/>
                <a:t> (wird u.a. als Lösungsmittel eingesetzt, giftig) und </a:t>
              </a:r>
              <a:r>
                <a:rPr lang="de-DE" sz="1500" b="1" dirty="0" err="1">
                  <a:solidFill>
                    <a:srgbClr val="FF0000"/>
                  </a:solidFill>
                </a:rPr>
                <a:t>bromierte</a:t>
              </a:r>
              <a:r>
                <a:rPr lang="de-DE" sz="1500" b="1" dirty="0">
                  <a:solidFill>
                    <a:srgbClr val="FF0000"/>
                  </a:solidFill>
                </a:rPr>
                <a:t> (giftige) Substanzen </a:t>
              </a:r>
              <a:r>
                <a:rPr lang="de-DE" sz="1500" dirty="0"/>
                <a:t>im Tee eines Großherstellers aus Taiwan. Das berichtet die „Rheinische Post“.</a:t>
              </a:r>
            </a:p>
            <a:p>
              <a:pPr algn="just"/>
              <a:endParaRPr lang="de-DE" sz="1500" dirty="0"/>
            </a:p>
            <a:p>
              <a:pPr algn="just"/>
              <a:r>
                <a:rPr lang="de-DE" sz="1500" dirty="0"/>
                <a:t>(Bild online 22.08.2012)</a:t>
              </a:r>
            </a:p>
          </p:txBody>
        </p:sp>
      </p:grpSp>
      <p:sp>
        <p:nvSpPr>
          <p:cNvPr id="12" name="Textfeld 11"/>
          <p:cNvSpPr txBox="1"/>
          <p:nvPr/>
        </p:nvSpPr>
        <p:spPr>
          <a:xfrm>
            <a:off x="290764" y="2416389"/>
            <a:ext cx="9269624" cy="1545329"/>
          </a:xfrm>
          <a:prstGeom prst="rect">
            <a:avLst/>
          </a:prstGeom>
          <a:noFill/>
        </p:spPr>
        <p:txBody>
          <a:bodyPr wrap="square" lIns="67347" tIns="33672" rIns="67347" bIns="33672" rtlCol="0">
            <a:spAutoFit/>
          </a:bodyPr>
          <a:lstStyle/>
          <a:p>
            <a:pPr algn="just"/>
            <a:r>
              <a:rPr lang="de-DE" sz="2400" dirty="0"/>
              <a:t>Rheinische Post vom 21.08.2012: „Die Stichprobenmenge ist zu gering, als dass man valide Aussagen treffen könne. Zudem hat das Institut nur Spuren nachgewiesen; Angaben zu Konzentrationen der betreffenden Stoffe liegen derzeit noch nicht vor.“</a:t>
            </a:r>
          </a:p>
        </p:txBody>
      </p:sp>
    </p:spTree>
    <p:extLst>
      <p:ext uri="{BB962C8B-B14F-4D97-AF65-F5344CB8AC3E}">
        <p14:creationId xmlns:p14="http://schemas.microsoft.com/office/powerpoint/2010/main" val="3169989086"/>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nodeType="clickEffect">
                                  <p:stCondLst>
                                    <p:cond delay="0"/>
                                  </p:stCondLst>
                                  <p:childTnLst>
                                    <p:animEffect transition="out" filter="blinds(horizontal)">
                                      <p:cBhvr>
                                        <p:cTn id="6" dur="500"/>
                                        <p:tgtEl>
                                          <p:spTgt spid="13"/>
                                        </p:tgtEl>
                                      </p:cBhvr>
                                    </p:animEffect>
                                    <p:set>
                                      <p:cBhvr>
                                        <p:cTn id="7" dur="1" fill="hold">
                                          <p:stCondLst>
                                            <p:cond delay="499"/>
                                          </p:stCondLst>
                                        </p:cTn>
                                        <p:tgtEl>
                                          <p:spTgt spid="1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5"/>
          <p:cNvSpPr>
            <a:spLocks noGrp="1"/>
          </p:cNvSpPr>
          <p:nvPr>
            <p:ph idx="1"/>
          </p:nvPr>
        </p:nvSpPr>
        <p:spPr>
          <a:xfrm>
            <a:off x="-19760" y="2089547"/>
            <a:ext cx="8948291" cy="4768453"/>
          </a:xfrm>
        </p:spPr>
        <p:txBody>
          <a:bodyPr/>
          <a:lstStyle/>
          <a:p>
            <a:endParaRPr lang="cs-CZ" dirty="0"/>
          </a:p>
        </p:txBody>
      </p:sp>
      <p:pic>
        <p:nvPicPr>
          <p:cNvPr id="7" name="Bild 6"/>
          <p:cNvPicPr>
            <a:picLocks noChangeAspect="1"/>
          </p:cNvPicPr>
          <p:nvPr/>
        </p:nvPicPr>
        <p:blipFill>
          <a:blip r:embed="rId3"/>
          <a:stretch>
            <a:fillRect/>
          </a:stretch>
        </p:blipFill>
        <p:spPr>
          <a:xfrm>
            <a:off x="8593" y="6951"/>
            <a:ext cx="3530947" cy="2544961"/>
          </a:xfrm>
          <a:prstGeom prst="rect">
            <a:avLst/>
          </a:prstGeom>
        </p:spPr>
      </p:pic>
      <p:sp>
        <p:nvSpPr>
          <p:cNvPr id="9" name="Abgerundetes Rechteck 8"/>
          <p:cNvSpPr/>
          <p:nvPr/>
        </p:nvSpPr>
        <p:spPr bwMode="auto">
          <a:xfrm>
            <a:off x="4569051" y="4459614"/>
            <a:ext cx="5155886" cy="1417658"/>
          </a:xfrm>
          <a:prstGeom prst="roundRect">
            <a:avLst/>
          </a:prstGeom>
          <a:solidFill>
            <a:schemeClr val="bg1"/>
          </a:solidFill>
          <a:ln>
            <a:solidFill>
              <a:srgbClr val="000090"/>
            </a:solidFill>
            <a:headEnd type="none" w="med" len="med"/>
            <a:tailEnd type="none" w="med" len="med"/>
          </a:ln>
          <a:extLst/>
        </p:spPr>
        <p:style>
          <a:lnRef idx="2">
            <a:schemeClr val="accent6"/>
          </a:lnRef>
          <a:fillRef idx="1">
            <a:schemeClr val="lt1"/>
          </a:fillRef>
          <a:effectRef idx="0">
            <a:schemeClr val="accent6"/>
          </a:effectRef>
          <a:fontRef idx="minor">
            <a:schemeClr val="dk1"/>
          </a:fontRef>
        </p:style>
        <p:txBody>
          <a:bodyPr vert="horz" wrap="square" lIns="67347" tIns="33672" rIns="67347" bIns="33672" numCol="1" rtlCol="0" anchor="t" anchorCtr="0" compatLnSpc="1">
            <a:prstTxWarp prst="textNoShape">
              <a:avLst/>
            </a:prstTxWarp>
          </a:bodyPr>
          <a:lstStyle/>
          <a:p>
            <a:r>
              <a:rPr lang="de-DE" sz="2700" b="1" dirty="0"/>
              <a:t>Aigner fordert Warnhinweise für Bubble Tea</a:t>
            </a:r>
          </a:p>
          <a:p>
            <a:r>
              <a:rPr lang="de-DE" sz="2700" b="1" dirty="0"/>
              <a:t>Spiegel online 02.08.2012</a:t>
            </a:r>
          </a:p>
          <a:p>
            <a:pPr defTabSz="673465"/>
            <a:endParaRPr lang="de-DE" dirty="0">
              <a:solidFill>
                <a:srgbClr val="000000"/>
              </a:solidFill>
              <a:latin typeface="Gill Sans" charset="0"/>
              <a:ea typeface="ヒラギノ角ゴ ProN W3" charset="0"/>
              <a:cs typeface="ヒラギノ角ゴ ProN W3" charset="0"/>
            </a:endParaRPr>
          </a:p>
        </p:txBody>
      </p:sp>
      <p:sp>
        <p:nvSpPr>
          <p:cNvPr id="10" name="Abgerundetes Rechteck 9"/>
          <p:cNvSpPr/>
          <p:nvPr/>
        </p:nvSpPr>
        <p:spPr bwMode="auto">
          <a:xfrm>
            <a:off x="4569051" y="239271"/>
            <a:ext cx="5155886" cy="1417658"/>
          </a:xfrm>
          <a:prstGeom prst="roundRect">
            <a:avLst/>
          </a:prstGeom>
          <a:solidFill>
            <a:schemeClr val="bg1"/>
          </a:solidFill>
          <a:ln>
            <a:solidFill>
              <a:srgbClr val="000090"/>
            </a:solidFill>
            <a:headEnd type="none" w="med" len="med"/>
            <a:tailEnd type="none" w="med" len="med"/>
          </a:ln>
          <a:extLst/>
        </p:spPr>
        <p:style>
          <a:lnRef idx="2">
            <a:schemeClr val="accent6"/>
          </a:lnRef>
          <a:fillRef idx="1">
            <a:schemeClr val="lt1"/>
          </a:fillRef>
          <a:effectRef idx="0">
            <a:schemeClr val="accent6"/>
          </a:effectRef>
          <a:fontRef idx="minor">
            <a:schemeClr val="dk1"/>
          </a:fontRef>
        </p:style>
        <p:txBody>
          <a:bodyPr vert="horz" wrap="square" lIns="67347" tIns="33672" rIns="67347" bIns="33672" numCol="1" rtlCol="0" anchor="t" anchorCtr="0" compatLnSpc="1">
            <a:prstTxWarp prst="textNoShape">
              <a:avLst/>
            </a:prstTxWarp>
          </a:bodyPr>
          <a:lstStyle/>
          <a:p>
            <a:r>
              <a:rPr lang="de-DE" sz="2700" b="1" dirty="0"/>
              <a:t>Trend-Getränk: Grüne machen Stimmung gegen Bubble Tea</a:t>
            </a:r>
          </a:p>
          <a:p>
            <a:r>
              <a:rPr lang="de-DE" sz="2700" b="1" dirty="0"/>
              <a:t>Spiegel online 24.07.2012</a:t>
            </a:r>
          </a:p>
          <a:p>
            <a:pPr defTabSz="673465"/>
            <a:endParaRPr lang="de-DE" dirty="0">
              <a:solidFill>
                <a:srgbClr val="000000"/>
              </a:solidFill>
              <a:latin typeface="Gill Sans" charset="0"/>
              <a:ea typeface="ヒラギノ角ゴ ProN W3" charset="0"/>
              <a:cs typeface="ヒラギノ角ゴ ProN W3" charset="0"/>
            </a:endParaRPr>
          </a:p>
        </p:txBody>
      </p:sp>
      <p:sp>
        <p:nvSpPr>
          <p:cNvPr id="11" name="Abgerundetes Rechteck 10"/>
          <p:cNvSpPr/>
          <p:nvPr/>
        </p:nvSpPr>
        <p:spPr bwMode="auto">
          <a:xfrm>
            <a:off x="4569051" y="3429000"/>
            <a:ext cx="5155886" cy="911352"/>
          </a:xfrm>
          <a:prstGeom prst="roundRect">
            <a:avLst/>
          </a:prstGeom>
          <a:solidFill>
            <a:schemeClr val="bg1"/>
          </a:solidFill>
          <a:ln>
            <a:solidFill>
              <a:srgbClr val="000090"/>
            </a:solidFill>
            <a:headEnd type="none" w="med" len="med"/>
            <a:tailEnd type="none" w="med" len="med"/>
          </a:ln>
          <a:extLst/>
        </p:spPr>
        <p:style>
          <a:lnRef idx="2">
            <a:schemeClr val="accent6"/>
          </a:lnRef>
          <a:fillRef idx="1">
            <a:schemeClr val="lt1"/>
          </a:fillRef>
          <a:effectRef idx="0">
            <a:schemeClr val="accent6"/>
          </a:effectRef>
          <a:fontRef idx="minor">
            <a:schemeClr val="dk1"/>
          </a:fontRef>
        </p:style>
        <p:txBody>
          <a:bodyPr vert="horz" wrap="square" lIns="67347" tIns="33672" rIns="67347" bIns="33672" numCol="1" rtlCol="0" anchor="t" anchorCtr="0" compatLnSpc="1">
            <a:prstTxWarp prst="textNoShape">
              <a:avLst/>
            </a:prstTxWarp>
          </a:bodyPr>
          <a:lstStyle/>
          <a:p>
            <a:r>
              <a:rPr lang="de-DE" sz="2700" b="1" dirty="0"/>
              <a:t>Bubble Tea gefährlich für Kinder</a:t>
            </a:r>
          </a:p>
          <a:p>
            <a:r>
              <a:rPr lang="de-DE" sz="2700" b="1" dirty="0"/>
              <a:t>Ostsee Zeitung 31.07.2012</a:t>
            </a:r>
            <a:endParaRPr lang="de-DE" sz="2700" dirty="0">
              <a:solidFill>
                <a:srgbClr val="000000"/>
              </a:solidFill>
              <a:latin typeface="Gill Sans" charset="0"/>
              <a:ea typeface="ヒラギノ角ゴ ProN W3" charset="0"/>
              <a:cs typeface="ヒラギノ角ゴ ProN W3" charset="0"/>
            </a:endParaRPr>
          </a:p>
        </p:txBody>
      </p:sp>
      <p:sp>
        <p:nvSpPr>
          <p:cNvPr id="12" name="Abgerundetes Rechteck 11"/>
          <p:cNvSpPr/>
          <p:nvPr/>
        </p:nvSpPr>
        <p:spPr bwMode="auto">
          <a:xfrm>
            <a:off x="4569051" y="1758189"/>
            <a:ext cx="5155886" cy="1526795"/>
          </a:xfrm>
          <a:prstGeom prst="roundRect">
            <a:avLst/>
          </a:prstGeom>
          <a:solidFill>
            <a:schemeClr val="bg1"/>
          </a:solidFill>
          <a:ln>
            <a:solidFill>
              <a:srgbClr val="000090"/>
            </a:solidFill>
            <a:headEnd type="none" w="med" len="med"/>
            <a:tailEnd type="none" w="med" len="med"/>
          </a:ln>
          <a:extLst/>
        </p:spPr>
        <p:style>
          <a:lnRef idx="2">
            <a:schemeClr val="accent6"/>
          </a:lnRef>
          <a:fillRef idx="1">
            <a:schemeClr val="lt1"/>
          </a:fillRef>
          <a:effectRef idx="0">
            <a:schemeClr val="accent6"/>
          </a:effectRef>
          <a:fontRef idx="minor">
            <a:schemeClr val="dk1"/>
          </a:fontRef>
        </p:style>
        <p:txBody>
          <a:bodyPr vert="horz" wrap="square" lIns="67347" tIns="33672" rIns="67347" bIns="33672" numCol="1" rtlCol="0" anchor="t" anchorCtr="0" compatLnSpc="1">
            <a:prstTxWarp prst="textNoShape">
              <a:avLst/>
            </a:prstTxWarp>
          </a:bodyPr>
          <a:lstStyle/>
          <a:p>
            <a:r>
              <a:rPr lang="cs-CZ" sz="2700" b="1" dirty="0" err="1"/>
              <a:t>Bubble</a:t>
            </a:r>
            <a:r>
              <a:rPr lang="cs-CZ" sz="2700" b="1" dirty="0"/>
              <a:t> </a:t>
            </a:r>
            <a:r>
              <a:rPr lang="cs-CZ" sz="2700" b="1" dirty="0" err="1"/>
              <a:t>Tea</a:t>
            </a:r>
            <a:r>
              <a:rPr lang="cs-CZ" sz="2700" b="1" dirty="0"/>
              <a:t> </a:t>
            </a:r>
            <a:r>
              <a:rPr lang="cs-CZ" sz="2700" b="1" dirty="0" err="1"/>
              <a:t>ist</a:t>
            </a:r>
            <a:r>
              <a:rPr lang="cs-CZ" sz="2700" b="1" dirty="0"/>
              <a:t> </a:t>
            </a:r>
            <a:r>
              <a:rPr lang="cs-CZ" sz="2700" b="1" dirty="0" err="1"/>
              <a:t>eine</a:t>
            </a:r>
            <a:r>
              <a:rPr lang="cs-CZ" sz="2700" b="1" dirty="0"/>
              <a:t> </a:t>
            </a:r>
            <a:r>
              <a:rPr lang="cs-CZ" sz="2700" b="1" dirty="0" err="1"/>
              <a:t>Kalorienbombe</a:t>
            </a:r>
            <a:r>
              <a:rPr lang="cs-CZ" sz="2700" b="1" dirty="0"/>
              <a:t> </a:t>
            </a:r>
            <a:r>
              <a:rPr lang="cs-CZ" sz="2700" b="1" dirty="0" err="1"/>
              <a:t>und</a:t>
            </a:r>
            <a:r>
              <a:rPr lang="cs-CZ" sz="2700" b="1" dirty="0"/>
              <a:t> </a:t>
            </a:r>
            <a:r>
              <a:rPr lang="cs-CZ" sz="2700" b="1" dirty="0" err="1"/>
              <a:t>steckt</a:t>
            </a:r>
            <a:r>
              <a:rPr lang="cs-CZ" sz="2700" b="1" dirty="0"/>
              <a:t> </a:t>
            </a:r>
            <a:r>
              <a:rPr lang="cs-CZ" sz="2700" b="1" dirty="0" err="1"/>
              <a:t>voller</a:t>
            </a:r>
            <a:r>
              <a:rPr lang="cs-CZ" sz="2700" b="1" dirty="0"/>
              <a:t> </a:t>
            </a:r>
            <a:r>
              <a:rPr lang="cs-CZ" sz="2700" b="1" dirty="0" err="1"/>
              <a:t>Zusatzstoffe</a:t>
            </a:r>
            <a:r>
              <a:rPr lang="cs-CZ" sz="2700" b="1" dirty="0"/>
              <a:t>.</a:t>
            </a:r>
          </a:p>
          <a:p>
            <a:r>
              <a:rPr lang="cs-CZ" sz="2700" b="1" dirty="0"/>
              <a:t>Test 27.07.2012</a:t>
            </a:r>
            <a:endParaRPr lang="de-DE" sz="2700" dirty="0"/>
          </a:p>
          <a:p>
            <a:pPr defTabSz="673465"/>
            <a:endParaRPr lang="de-DE" dirty="0">
              <a:solidFill>
                <a:srgbClr val="000000"/>
              </a:solidFill>
              <a:latin typeface="Gill Sans" charset="0"/>
              <a:ea typeface="ヒラギノ角ゴ ProN W3" charset="0"/>
              <a:cs typeface="ヒラギノ角ゴ ProN W3" charset="0"/>
            </a:endParaRPr>
          </a:p>
        </p:txBody>
      </p:sp>
      <p:pic>
        <p:nvPicPr>
          <p:cNvPr id="8" name="Bild 7"/>
          <p:cNvPicPr>
            <a:picLocks noChangeAspect="1"/>
          </p:cNvPicPr>
          <p:nvPr/>
        </p:nvPicPr>
        <p:blipFill>
          <a:blip r:embed="rId4"/>
          <a:stretch>
            <a:fillRect/>
          </a:stretch>
        </p:blipFill>
        <p:spPr>
          <a:xfrm>
            <a:off x="1" y="441793"/>
            <a:ext cx="7860041" cy="5877153"/>
          </a:xfrm>
          <a:prstGeom prst="rect">
            <a:avLst/>
          </a:prstGeom>
        </p:spPr>
      </p:pic>
    </p:spTree>
    <p:extLst>
      <p:ext uri="{BB962C8B-B14F-4D97-AF65-F5344CB8AC3E}">
        <p14:creationId xmlns:p14="http://schemas.microsoft.com/office/powerpoint/2010/main" val="3633114538"/>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3" presetClass="exit" presetSubtype="10" fill="hold" nodeType="clickEffect">
                                  <p:stCondLst>
                                    <p:cond delay="0"/>
                                  </p:stCondLst>
                                  <p:childTnLst>
                                    <p:animEffect transition="out" filter="blinds(horizontal)">
                                      <p:cBhvr>
                                        <p:cTn id="22" dur="500"/>
                                        <p:tgtEl>
                                          <p:spTgt spid="7"/>
                                        </p:tgtEl>
                                      </p:cBhvr>
                                    </p:animEffect>
                                    <p:set>
                                      <p:cBhvr>
                                        <p:cTn id="23" dur="1" fill="hold">
                                          <p:stCondLst>
                                            <p:cond delay="499"/>
                                          </p:stCondLst>
                                        </p:cTn>
                                        <p:tgtEl>
                                          <p:spTgt spid="7"/>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blinds(horizontal)">
                                      <p:cBhvr>
                                        <p:cTn id="2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Ausblick</a:t>
            </a:r>
            <a:endParaRPr lang="de-DE" dirty="0"/>
          </a:p>
        </p:txBody>
      </p:sp>
      <p:sp>
        <p:nvSpPr>
          <p:cNvPr id="3" name="Inhaltsplatzhalter 2"/>
          <p:cNvSpPr>
            <a:spLocks noGrp="1"/>
          </p:cNvSpPr>
          <p:nvPr>
            <p:ph idx="1"/>
          </p:nvPr>
        </p:nvSpPr>
        <p:spPr/>
        <p:txBody>
          <a:bodyPr/>
          <a:lstStyle/>
          <a:p>
            <a:pPr marL="0" indent="0">
              <a:buNone/>
            </a:pPr>
            <a:r>
              <a:rPr lang="de-DE" dirty="0" smtClean="0"/>
              <a:t>Weitere Anwendungen des Themas Bubble Tea... </a:t>
            </a:r>
          </a:p>
          <a:p>
            <a:r>
              <a:rPr lang="de-DE" sz="2400" dirty="0" err="1"/>
              <a:t>Alginate</a:t>
            </a:r>
            <a:r>
              <a:rPr lang="de-DE" sz="2400" dirty="0"/>
              <a:t> als Lebensmittelzusatzstoffe (Geliermittel) und in der molekularen Küche (Melonenkaviar, </a:t>
            </a:r>
            <a:r>
              <a:rPr lang="de-DE" sz="2400" dirty="0" err="1"/>
              <a:t>restrukturierte</a:t>
            </a:r>
            <a:r>
              <a:rPr lang="de-DE" sz="2400" dirty="0"/>
              <a:t> Lebensmittel) &gt;&gt; E400 bis E404</a:t>
            </a:r>
          </a:p>
          <a:p>
            <a:r>
              <a:rPr lang="de-DE" sz="2400" dirty="0"/>
              <a:t>Na-</a:t>
            </a:r>
            <a:r>
              <a:rPr lang="de-DE" sz="2400" dirty="0" err="1"/>
              <a:t>Alginatsole</a:t>
            </a:r>
            <a:r>
              <a:rPr lang="de-DE" sz="2400" dirty="0"/>
              <a:t> zur Stabilisierung von O/W-Emulsionen in Lebensmitteln (Soßen, </a:t>
            </a:r>
            <a:r>
              <a:rPr lang="de-DE" sz="2400" dirty="0" err="1"/>
              <a:t>Majonaise</a:t>
            </a:r>
            <a:r>
              <a:rPr lang="de-DE" sz="2400" dirty="0"/>
              <a:t>,...), Farbmittelindustrie, Kosmetikindustrie...  </a:t>
            </a:r>
          </a:p>
          <a:p>
            <a:r>
              <a:rPr lang="de-DE" sz="2400" dirty="0"/>
              <a:t>Medizinische Anwendungen (Retard-Arzneimittel, Wundlauflagen, </a:t>
            </a:r>
            <a:r>
              <a:rPr lang="de-DE" sz="2400" dirty="0" err="1"/>
              <a:t>Alginatfasern</a:t>
            </a:r>
            <a:r>
              <a:rPr lang="de-DE" sz="2400" dirty="0"/>
              <a:t> als Nähfaden, </a:t>
            </a:r>
            <a:r>
              <a:rPr lang="de-DE" sz="2400" dirty="0" err="1"/>
              <a:t>Dentalabdruckmassen</a:t>
            </a:r>
            <a:r>
              <a:rPr lang="de-DE" sz="2400" dirty="0"/>
              <a:t>...)</a:t>
            </a:r>
          </a:p>
          <a:p>
            <a:r>
              <a:rPr lang="de-DE" sz="2400" dirty="0"/>
              <a:t>Biotechnologie (immobilisierte Enzyme)</a:t>
            </a:r>
          </a:p>
          <a:p>
            <a:r>
              <a:rPr lang="de-DE" sz="2400" dirty="0"/>
              <a:t>Textilindustrie (</a:t>
            </a:r>
            <a:r>
              <a:rPr lang="de-DE" sz="2400"/>
              <a:t>z.B. Druckpasten</a:t>
            </a:r>
            <a:r>
              <a:rPr lang="de-DE" sz="2400" dirty="0"/>
              <a:t>)</a:t>
            </a:r>
          </a:p>
        </p:txBody>
      </p:sp>
      <p:pic>
        <p:nvPicPr>
          <p:cNvPr id="4" name="Bild 3"/>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foregroundMark x1="14453" y1="25000" x2="14453" y2="25000"/>
                      </a14:backgroundRemoval>
                    </a14:imgEffect>
                  </a14:imgLayer>
                </a14:imgProps>
              </a:ext>
            </a:extLst>
          </a:blip>
          <a:stretch>
            <a:fillRect/>
          </a:stretch>
        </p:blipFill>
        <p:spPr>
          <a:xfrm>
            <a:off x="7311544" y="340533"/>
            <a:ext cx="2656520" cy="1494293"/>
          </a:xfrm>
          <a:prstGeom prst="rect">
            <a:avLst/>
          </a:prstGeom>
        </p:spPr>
      </p:pic>
    </p:spTree>
    <p:extLst>
      <p:ext uri="{BB962C8B-B14F-4D97-AF65-F5344CB8AC3E}">
        <p14:creationId xmlns:p14="http://schemas.microsoft.com/office/powerpoint/2010/main" val="3266749928"/>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Zu guter </a:t>
            </a:r>
            <a:r>
              <a:rPr lang="de-DE" dirty="0"/>
              <a:t>L</a:t>
            </a:r>
            <a:r>
              <a:rPr lang="de-DE" dirty="0" smtClean="0"/>
              <a:t>etzt...</a:t>
            </a:r>
            <a:endParaRPr lang="de-DE" dirty="0"/>
          </a:p>
        </p:txBody>
      </p:sp>
      <p:sp>
        <p:nvSpPr>
          <p:cNvPr id="6" name="Inhaltsplatzhalter 5"/>
          <p:cNvSpPr>
            <a:spLocks noGrp="1"/>
          </p:cNvSpPr>
          <p:nvPr>
            <p:ph idx="1"/>
          </p:nvPr>
        </p:nvSpPr>
        <p:spPr/>
        <p:txBody>
          <a:bodyPr/>
          <a:lstStyle/>
          <a:p>
            <a:endParaRPr lang="de-DE" dirty="0" smtClean="0"/>
          </a:p>
          <a:p>
            <a:endParaRPr lang="de-DE" dirty="0"/>
          </a:p>
          <a:p>
            <a:endParaRPr lang="de-DE" dirty="0" smtClean="0"/>
          </a:p>
          <a:p>
            <a:endParaRPr lang="de-DE" dirty="0"/>
          </a:p>
          <a:p>
            <a:pPr marL="0" indent="0">
              <a:buNone/>
            </a:pPr>
            <a:endParaRPr lang="de-DE" dirty="0" smtClean="0"/>
          </a:p>
          <a:p>
            <a:pPr marL="0" indent="0">
              <a:buNone/>
            </a:pPr>
            <a:r>
              <a:rPr lang="de-DE" dirty="0" smtClean="0"/>
              <a:t>Der Weg zum Teilchenmodell mit Bubble Tea?</a:t>
            </a:r>
            <a:endParaRPr lang="de-DE" dirty="0"/>
          </a:p>
        </p:txBody>
      </p:sp>
      <p:pic>
        <p:nvPicPr>
          <p:cNvPr id="5" name="Bild 4"/>
          <p:cNvPicPr>
            <a:picLocks noChangeAspect="1"/>
          </p:cNvPicPr>
          <p:nvPr/>
        </p:nvPicPr>
        <p:blipFill>
          <a:blip r:embed="rId2"/>
          <a:stretch>
            <a:fillRect/>
          </a:stretch>
        </p:blipFill>
        <p:spPr>
          <a:xfrm>
            <a:off x="566280" y="1656929"/>
            <a:ext cx="4496420" cy="2987206"/>
          </a:xfrm>
          <a:prstGeom prst="rect">
            <a:avLst/>
          </a:prstGeom>
        </p:spPr>
      </p:pic>
      <p:pic>
        <p:nvPicPr>
          <p:cNvPr id="8" name="Grafik 7" descr="Bubbles-Iod.jpg"/>
          <p:cNvPicPr>
            <a:picLocks noChangeAspect="1"/>
          </p:cNvPicPr>
          <p:nvPr/>
        </p:nvPicPr>
        <p:blipFill>
          <a:blip r:embed="rId3"/>
          <a:stretch>
            <a:fillRect/>
          </a:stretch>
        </p:blipFill>
        <p:spPr>
          <a:xfrm>
            <a:off x="5007850" y="1656929"/>
            <a:ext cx="3674940" cy="2890200"/>
          </a:xfrm>
          <a:prstGeom prst="rect">
            <a:avLst/>
          </a:prstGeom>
        </p:spPr>
      </p:pic>
    </p:spTree>
    <p:extLst>
      <p:ext uri="{BB962C8B-B14F-4D97-AF65-F5344CB8AC3E}">
        <p14:creationId xmlns:p14="http://schemas.microsoft.com/office/powerpoint/2010/main" val="899297556"/>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a:xfrm>
            <a:off x="474020" y="-13883"/>
            <a:ext cx="8948291" cy="857250"/>
          </a:xfrm>
        </p:spPr>
        <p:txBody>
          <a:bodyPr/>
          <a:lstStyle/>
          <a:p>
            <a:r>
              <a:rPr lang="de-DE" dirty="0" smtClean="0"/>
              <a:t>Literatur</a:t>
            </a:r>
            <a:endParaRPr lang="de-DE" dirty="0"/>
          </a:p>
        </p:txBody>
      </p:sp>
      <p:sp>
        <p:nvSpPr>
          <p:cNvPr id="6" name="Rechteck 5"/>
          <p:cNvSpPr/>
          <p:nvPr/>
        </p:nvSpPr>
        <p:spPr>
          <a:xfrm>
            <a:off x="839263" y="694948"/>
            <a:ext cx="8172627" cy="6288268"/>
          </a:xfrm>
          <a:prstGeom prst="rect">
            <a:avLst/>
          </a:prstGeom>
        </p:spPr>
        <p:txBody>
          <a:bodyPr wrap="square" lIns="67347" tIns="33672" rIns="67347" bIns="33672">
            <a:spAutoFit/>
          </a:bodyPr>
          <a:lstStyle/>
          <a:p>
            <a:pPr marL="268918" indent="-268918" algn="just">
              <a:spcAft>
                <a:spcPts val="883"/>
              </a:spcAft>
            </a:pPr>
            <a:r>
              <a:rPr lang="de-DE" sz="1700" dirty="0" err="1">
                <a:latin typeface="Agfa Rotis Sans Serif"/>
                <a:cs typeface="Agfa Rotis Sans Serif"/>
              </a:rPr>
              <a:t>Laimbacher</a:t>
            </a:r>
            <a:r>
              <a:rPr lang="de-DE" sz="1700" dirty="0">
                <a:latin typeface="Agfa Rotis Sans Serif"/>
                <a:cs typeface="Agfa Rotis Sans Serif"/>
              </a:rPr>
              <a:t>, J., </a:t>
            </a:r>
            <a:r>
              <a:rPr lang="de-DE" sz="1700" dirty="0" err="1">
                <a:latin typeface="Agfa Rotis Sans Serif"/>
                <a:cs typeface="Agfa Rotis Sans Serif"/>
              </a:rPr>
              <a:t>L‘Allemand</a:t>
            </a:r>
            <a:r>
              <a:rPr lang="de-DE" sz="1700" dirty="0">
                <a:latin typeface="Agfa Rotis Sans Serif"/>
                <a:cs typeface="Agfa Rotis Sans Serif"/>
              </a:rPr>
              <a:t>-Jander, D. und G. Marx: Kohlenhydratbedarf für Wachstum und Entwicklung und Kohlenhydratbedingte </a:t>
            </a:r>
            <a:r>
              <a:rPr lang="de-DE" sz="1700" dirty="0" err="1">
                <a:latin typeface="Agfa Rotis Sans Serif"/>
                <a:cs typeface="Agfa Rotis Sans Serif"/>
              </a:rPr>
              <a:t>krankheiten</a:t>
            </a:r>
            <a:r>
              <a:rPr lang="de-DE" sz="1700" dirty="0">
                <a:latin typeface="Agfa Rotis Sans Serif"/>
                <a:cs typeface="Agfa Rotis Sans Serif"/>
              </a:rPr>
              <a:t> beim Kind. In: Schweizer Zeitschrift für Ernährungsmedizin (2009) 3, 21-28</a:t>
            </a:r>
          </a:p>
          <a:p>
            <a:pPr marL="268918" indent="-268918" algn="just">
              <a:spcAft>
                <a:spcPts val="883"/>
              </a:spcAft>
            </a:pPr>
            <a:r>
              <a:rPr lang="de-DE" sz="1700" dirty="0" err="1">
                <a:latin typeface="Agfa Rotis Sans Serif"/>
                <a:cs typeface="Agfa Rotis Sans Serif"/>
              </a:rPr>
              <a:t>Lander</a:t>
            </a:r>
            <a:r>
              <a:rPr lang="de-DE" sz="1700" dirty="0">
                <a:latin typeface="Agfa Rotis Sans Serif"/>
                <a:cs typeface="Agfa Rotis Sans Serif"/>
              </a:rPr>
              <a:t>, V. und E. Schwab:  </a:t>
            </a:r>
            <a:r>
              <a:rPr lang="de-DE" sz="1700" dirty="0" err="1">
                <a:latin typeface="Agfa Rotis Sans Serif"/>
                <a:cs typeface="Agfa Rotis Sans Serif"/>
              </a:rPr>
              <a:t>Alginate</a:t>
            </a:r>
            <a:r>
              <a:rPr lang="de-DE" sz="1700" dirty="0">
                <a:latin typeface="Agfa Rotis Sans Serif"/>
                <a:cs typeface="Agfa Rotis Sans Serif"/>
              </a:rPr>
              <a:t>. In: Römpp-Online, RD-01-014, letzte Aktualisierung August 2006</a:t>
            </a:r>
          </a:p>
          <a:p>
            <a:pPr marL="268918" indent="-268918" algn="just">
              <a:spcAft>
                <a:spcPts val="883"/>
              </a:spcAft>
            </a:pPr>
            <a:r>
              <a:rPr lang="de-DE" sz="1700" dirty="0">
                <a:latin typeface="Agfa Rotis Sans Serif"/>
                <a:cs typeface="Agfa Rotis Sans Serif"/>
              </a:rPr>
              <a:t>Marburger, A.: </a:t>
            </a:r>
            <a:r>
              <a:rPr lang="de-DE" sz="1700" dirty="0" err="1">
                <a:latin typeface="Agfa Rotis Sans Serif"/>
                <a:cs typeface="Agfa Rotis Sans Serif"/>
              </a:rPr>
              <a:t>Alginate</a:t>
            </a:r>
            <a:r>
              <a:rPr lang="de-DE" sz="1700" dirty="0">
                <a:latin typeface="Agfa Rotis Sans Serif"/>
                <a:cs typeface="Agfa Rotis Sans Serif"/>
              </a:rPr>
              <a:t> und </a:t>
            </a:r>
            <a:r>
              <a:rPr lang="de-DE" sz="1700" dirty="0" err="1">
                <a:latin typeface="Agfa Rotis Sans Serif"/>
                <a:cs typeface="Agfa Rotis Sans Serif"/>
              </a:rPr>
              <a:t>Carrageenane</a:t>
            </a:r>
            <a:r>
              <a:rPr lang="de-DE" sz="1700" dirty="0">
                <a:latin typeface="Agfa Rotis Sans Serif"/>
                <a:cs typeface="Agfa Rotis Sans Serif"/>
              </a:rPr>
              <a:t> – Eigenschaften, Gewinnung und Anwendungen in Schule und Hochschule. Dissertation, Philipps-Universität Marburg, Marburg 2003</a:t>
            </a:r>
          </a:p>
          <a:p>
            <a:pPr marL="268918" indent="-268918" algn="just">
              <a:spcAft>
                <a:spcPts val="883"/>
              </a:spcAft>
            </a:pPr>
            <a:r>
              <a:rPr lang="de-DE" sz="1700" dirty="0">
                <a:latin typeface="Agfa Rotis Sans Serif"/>
                <a:cs typeface="Agfa Rotis Sans Serif"/>
              </a:rPr>
              <a:t>Ternes, W.: Naturwissenschaftliche Grundlagen der Lebensmittelzubereitung. </a:t>
            </a:r>
            <a:r>
              <a:rPr lang="de-DE" sz="1700" dirty="0" err="1">
                <a:latin typeface="Agfa Rotis Sans Serif"/>
                <a:cs typeface="Agfa Rotis Sans Serif"/>
              </a:rPr>
              <a:t>Behr‘s</a:t>
            </a:r>
            <a:r>
              <a:rPr lang="de-DE" sz="1700" dirty="0">
                <a:latin typeface="Agfa Rotis Sans Serif"/>
                <a:cs typeface="Agfa Rotis Sans Serif"/>
              </a:rPr>
              <a:t> Verlag, 3. Aufl. Hannover 2007</a:t>
            </a:r>
          </a:p>
          <a:p>
            <a:pPr marL="268918" indent="-268918" algn="just">
              <a:spcAft>
                <a:spcPts val="883"/>
              </a:spcAft>
            </a:pPr>
            <a:r>
              <a:rPr lang="de-DE" sz="1700" dirty="0">
                <a:latin typeface="Agfa Rotis Sans Serif"/>
                <a:cs typeface="Agfa Rotis Sans Serif"/>
              </a:rPr>
              <a:t>Risch, B. und M. </a:t>
            </a:r>
            <a:r>
              <a:rPr lang="de-DE" sz="1700" dirty="0" err="1">
                <a:latin typeface="Agfa Rotis Sans Serif"/>
                <a:cs typeface="Agfa Rotis Sans Serif"/>
              </a:rPr>
              <a:t>Iseke</a:t>
            </a:r>
            <a:r>
              <a:rPr lang="de-DE" sz="1700" dirty="0">
                <a:latin typeface="Agfa Rotis Sans Serif"/>
                <a:cs typeface="Agfa Rotis Sans Serif"/>
              </a:rPr>
              <a:t>: Molekularküche – mehr als ein Modetrend. In: </a:t>
            </a:r>
            <a:r>
              <a:rPr lang="de-DE" sz="1700" dirty="0" err="1">
                <a:latin typeface="Agfa Rotis Sans Serif"/>
                <a:cs typeface="Agfa Rotis Sans Serif"/>
              </a:rPr>
              <a:t>Chemkon</a:t>
            </a:r>
            <a:r>
              <a:rPr lang="de-DE" sz="1700" dirty="0">
                <a:latin typeface="Agfa Rotis Sans Serif"/>
                <a:cs typeface="Agfa Rotis Sans Serif"/>
              </a:rPr>
              <a:t> 17 (2010) 3, 111-113</a:t>
            </a:r>
          </a:p>
          <a:p>
            <a:pPr marL="268918" indent="-268918" algn="just">
              <a:spcAft>
                <a:spcPts val="883"/>
              </a:spcAft>
            </a:pPr>
            <a:r>
              <a:rPr lang="de-DE" sz="1700" dirty="0">
                <a:latin typeface="Agfa Rotis Sans Serif"/>
                <a:cs typeface="Agfa Rotis Sans Serif"/>
              </a:rPr>
              <a:t>Frank, E., Bauch, V., Schultze-Gebhardt, F. und K.-H. </a:t>
            </a:r>
            <a:r>
              <a:rPr lang="de-DE" sz="1700" dirty="0" err="1">
                <a:latin typeface="Agfa Rotis Sans Serif"/>
                <a:cs typeface="Agfa Rotis Sans Serif"/>
              </a:rPr>
              <a:t>Herlinger</a:t>
            </a:r>
            <a:r>
              <a:rPr lang="de-DE" sz="1700" dirty="0">
                <a:latin typeface="Agfa Rotis Sans Serif"/>
                <a:cs typeface="Agfa Rotis Sans Serif"/>
              </a:rPr>
              <a:t>: </a:t>
            </a:r>
            <a:r>
              <a:rPr lang="de-DE" sz="1700" dirty="0" err="1">
                <a:latin typeface="Agfa Rotis Sans Serif"/>
                <a:cs typeface="Agfa Rotis Sans Serif"/>
              </a:rPr>
              <a:t>Fibers</a:t>
            </a:r>
            <a:r>
              <a:rPr lang="de-DE" sz="1700" dirty="0">
                <a:latin typeface="Agfa Rotis Sans Serif"/>
                <a:cs typeface="Agfa Rotis Sans Serif"/>
              </a:rPr>
              <a:t>, 1. Survey. In: Ullmann‘s Encyclopedia of industrial Chemistry, Wiley-VCH, Weinheim 10.1002/14356007.a10_451.pub2 (23.1.2012)</a:t>
            </a:r>
          </a:p>
          <a:p>
            <a:pPr marL="268918" indent="-268918" algn="just">
              <a:spcAft>
                <a:spcPts val="883"/>
              </a:spcAft>
            </a:pPr>
            <a:r>
              <a:rPr lang="de-DE" sz="1700" dirty="0" err="1">
                <a:latin typeface="Agfa Rotis Sans Serif"/>
                <a:cs typeface="Agfa Rotis Sans Serif"/>
              </a:rPr>
              <a:t>Maass</a:t>
            </a:r>
            <a:r>
              <a:rPr lang="de-DE" sz="1700" dirty="0">
                <a:latin typeface="Agfa Rotis Sans Serif"/>
                <a:cs typeface="Agfa Rotis Sans Serif"/>
              </a:rPr>
              <a:t>, H.: Über die Verwendungsmöglichkeiten von </a:t>
            </a:r>
            <a:r>
              <a:rPr lang="de-DE" sz="1700" dirty="0" err="1">
                <a:latin typeface="Agfa Rotis Sans Serif"/>
                <a:cs typeface="Agfa Rotis Sans Serif"/>
              </a:rPr>
              <a:t>Alginaten</a:t>
            </a:r>
            <a:r>
              <a:rPr lang="de-DE" sz="1700" dirty="0">
                <a:latin typeface="Agfa Rotis Sans Serif"/>
                <a:cs typeface="Agfa Rotis Sans Serif"/>
              </a:rPr>
              <a:t>. In: </a:t>
            </a:r>
            <a:r>
              <a:rPr lang="de-DE" sz="1700" dirty="0" err="1">
                <a:latin typeface="Agfa Rotis Sans Serif"/>
                <a:cs typeface="Agfa Rotis Sans Serif"/>
              </a:rPr>
              <a:t>Botanica</a:t>
            </a:r>
            <a:r>
              <a:rPr lang="de-DE" sz="1700" dirty="0">
                <a:latin typeface="Agfa Rotis Sans Serif"/>
                <a:cs typeface="Agfa Rotis Sans Serif"/>
              </a:rPr>
              <a:t> Marina Supplement 3 (1962) 86-100</a:t>
            </a:r>
          </a:p>
          <a:p>
            <a:pPr marL="268918" indent="-268918" algn="just">
              <a:spcAft>
                <a:spcPts val="883"/>
              </a:spcAft>
            </a:pPr>
            <a:r>
              <a:rPr lang="de-DE" sz="1700" dirty="0">
                <a:latin typeface="Agfa Rotis Sans Serif"/>
                <a:cs typeface="Agfa Rotis Sans Serif"/>
              </a:rPr>
              <a:t>Abb.: Stiftung Warentest: http://</a:t>
            </a:r>
            <a:r>
              <a:rPr lang="de-DE" sz="1700" dirty="0" err="1">
                <a:latin typeface="Agfa Rotis Sans Serif"/>
                <a:cs typeface="Agfa Rotis Sans Serif"/>
              </a:rPr>
              <a:t>www.test.de</a:t>
            </a:r>
            <a:r>
              <a:rPr lang="de-DE" sz="1700" dirty="0">
                <a:latin typeface="Agfa Rotis Sans Serif"/>
                <a:cs typeface="Agfa Rotis Sans Serif"/>
              </a:rPr>
              <a:t>/</a:t>
            </a:r>
            <a:r>
              <a:rPr lang="de-DE" sz="1700" dirty="0" err="1">
                <a:latin typeface="Agfa Rotis Sans Serif"/>
                <a:cs typeface="Agfa Rotis Sans Serif"/>
              </a:rPr>
              <a:t>filestore</a:t>
            </a:r>
            <a:r>
              <a:rPr lang="de-DE" sz="1700" dirty="0">
                <a:latin typeface="Agfa Rotis Sans Serif"/>
                <a:cs typeface="Agfa Rotis Sans Serif"/>
              </a:rPr>
              <a:t>/</a:t>
            </a:r>
            <a:r>
              <a:rPr lang="de-DE" sz="1700" dirty="0" err="1">
                <a:latin typeface="Agfa Rotis Sans Serif"/>
                <a:cs typeface="Agfa Rotis Sans Serif"/>
              </a:rPr>
              <a:t>bubble_tea_klein.jpg</a:t>
            </a:r>
            <a:r>
              <a:rPr lang="de-DE" sz="1700" dirty="0">
                <a:latin typeface="Agfa Rotis Sans Serif"/>
                <a:cs typeface="Agfa Rotis Sans Serif"/>
              </a:rPr>
              <a:t> (18.7.2012)</a:t>
            </a:r>
            <a:endParaRPr lang="de-DE" sz="1700" b="1" dirty="0">
              <a:latin typeface="Agfa Rotis Sans Serif"/>
              <a:cs typeface="Agfa Rotis Sans Serif"/>
            </a:endParaRPr>
          </a:p>
          <a:p>
            <a:pPr algn="l"/>
            <a:endParaRPr lang="de-DE" sz="1700" b="1" dirty="0">
              <a:latin typeface="Agfa Rotis Sans Serif"/>
              <a:cs typeface="Agfa Rotis Sans Serif"/>
            </a:endParaRPr>
          </a:p>
          <a:p>
            <a:pPr algn="l"/>
            <a:endParaRPr lang="de-DE" sz="1700" b="1" dirty="0">
              <a:latin typeface="Agfa Rotis Sans Serif"/>
              <a:cs typeface="Agfa Rotis Sans Serif"/>
            </a:endParaRPr>
          </a:p>
          <a:p>
            <a:pPr algn="l"/>
            <a:endParaRPr lang="de-DE" sz="1700" b="1" dirty="0">
              <a:latin typeface="Agfa Rotis Sans Serif"/>
              <a:cs typeface="Agfa Rotis Sans Serif"/>
            </a:endParaRPr>
          </a:p>
        </p:txBody>
      </p:sp>
    </p:spTree>
    <p:extLst>
      <p:ext uri="{BB962C8B-B14F-4D97-AF65-F5344CB8AC3E}">
        <p14:creationId xmlns:p14="http://schemas.microsoft.com/office/powerpoint/2010/main" val="1772504780"/>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Bei Interesse an den Materialien</a:t>
            </a:r>
            <a:endParaRPr lang="de-DE" dirty="0"/>
          </a:p>
        </p:txBody>
      </p:sp>
      <p:sp>
        <p:nvSpPr>
          <p:cNvPr id="3" name="Inhaltsplatzhalter 2"/>
          <p:cNvSpPr>
            <a:spLocks noGrp="1"/>
          </p:cNvSpPr>
          <p:nvPr>
            <p:ph idx="1"/>
          </p:nvPr>
        </p:nvSpPr>
        <p:spPr>
          <a:xfrm>
            <a:off x="488504" y="1205508"/>
            <a:ext cx="8948291" cy="4768453"/>
          </a:xfrm>
        </p:spPr>
        <p:txBody>
          <a:bodyPr/>
          <a:lstStyle/>
          <a:p>
            <a:pPr marL="0" indent="0">
              <a:buNone/>
            </a:pPr>
            <a:endParaRPr lang="de-DE" dirty="0" smtClean="0"/>
          </a:p>
          <a:p>
            <a:pPr marL="0" indent="0">
              <a:buNone/>
            </a:pPr>
            <a:endParaRPr lang="de-DE" dirty="0" smtClean="0"/>
          </a:p>
          <a:p>
            <a:pPr marL="0" indent="0">
              <a:buNone/>
            </a:pPr>
            <a:r>
              <a:rPr lang="de-DE" dirty="0" smtClean="0"/>
              <a:t>Per Mail:</a:t>
            </a:r>
            <a:endParaRPr lang="de-DE" dirty="0"/>
          </a:p>
          <a:p>
            <a:r>
              <a:rPr lang="de-DE" dirty="0" smtClean="0"/>
              <a:t>Dr. Sabine </a:t>
            </a:r>
            <a:r>
              <a:rPr lang="de-DE" dirty="0" err="1" smtClean="0"/>
              <a:t>Struckmeier</a:t>
            </a:r>
            <a:r>
              <a:rPr lang="de-DE" dirty="0" smtClean="0"/>
              <a:t>: </a:t>
            </a:r>
            <a:r>
              <a:rPr lang="de-DE" dirty="0" smtClean="0">
                <a:hlinkClick r:id="rId2"/>
              </a:rPr>
              <a:t>struckmeier@idn.uni-hannover.de</a:t>
            </a:r>
            <a:endParaRPr lang="de-DE" dirty="0" smtClean="0"/>
          </a:p>
          <a:p>
            <a:r>
              <a:rPr lang="de-DE" dirty="0" smtClean="0"/>
              <a:t>Bernhard Sieve: </a:t>
            </a:r>
            <a:r>
              <a:rPr lang="de-DE" dirty="0" smtClean="0">
                <a:hlinkClick r:id="rId3"/>
              </a:rPr>
              <a:t>sieve@idn.uni-hannover.de</a:t>
            </a:r>
            <a:endParaRPr lang="de-DE" dirty="0" smtClean="0"/>
          </a:p>
          <a:p>
            <a:pPr marL="0" indent="0">
              <a:buNone/>
            </a:pPr>
            <a:endParaRPr lang="de-DE" dirty="0" smtClean="0"/>
          </a:p>
          <a:p>
            <a:pPr marL="0" indent="0">
              <a:buNone/>
            </a:pPr>
            <a:r>
              <a:rPr lang="de-DE" dirty="0" smtClean="0"/>
              <a:t>Als Download:</a:t>
            </a:r>
            <a:endParaRPr lang="de-DE" dirty="0"/>
          </a:p>
          <a:p>
            <a:r>
              <a:rPr lang="de-DE" dirty="0">
                <a:hlinkClick r:id="rId4"/>
              </a:rPr>
              <a:t>http://www.chemiedidaktik.uni-hannover.de/</a:t>
            </a:r>
            <a:r>
              <a:rPr lang="de-DE" dirty="0" smtClean="0">
                <a:hlinkClick r:id="rId4"/>
              </a:rPr>
              <a:t>sieve.html</a:t>
            </a:r>
            <a:endParaRPr lang="de-DE" dirty="0" smtClean="0"/>
          </a:p>
          <a:p>
            <a:pPr lvl="2"/>
            <a:r>
              <a:rPr lang="de-DE" dirty="0" smtClean="0"/>
              <a:t>Publikationen &gt;</a:t>
            </a:r>
            <a:r>
              <a:rPr lang="de-DE" smtClean="0"/>
              <a:t>&gt; Vorträge</a:t>
            </a:r>
            <a:endParaRPr lang="de-DE" dirty="0"/>
          </a:p>
          <a:p>
            <a:pPr marL="0" indent="0">
              <a:buNone/>
            </a:pPr>
            <a:endParaRPr lang="de-DE" dirty="0"/>
          </a:p>
          <a:p>
            <a:endParaRPr lang="de-DE" dirty="0" smtClean="0"/>
          </a:p>
          <a:p>
            <a:endParaRPr lang="de-DE" dirty="0"/>
          </a:p>
        </p:txBody>
      </p:sp>
      <p:pic>
        <p:nvPicPr>
          <p:cNvPr id="4" name="Bild 3"/>
          <p:cNvPicPr>
            <a:picLocks noChangeAspect="1"/>
          </p:cNvPicPr>
          <p:nvPr/>
        </p:nvPicPr>
        <p:blipFill>
          <a:blip r:embed="rId5"/>
          <a:stretch>
            <a:fillRect/>
          </a:stretch>
        </p:blipFill>
        <p:spPr>
          <a:xfrm>
            <a:off x="-416739" y="1936"/>
            <a:ext cx="2345403" cy="725285"/>
          </a:xfrm>
          <a:prstGeom prst="rect">
            <a:avLst/>
          </a:prstGeom>
        </p:spPr>
      </p:pic>
    </p:spTree>
    <p:extLst>
      <p:ext uri="{BB962C8B-B14F-4D97-AF65-F5344CB8AC3E}">
        <p14:creationId xmlns:p14="http://schemas.microsoft.com/office/powerpoint/2010/main" val="2054277111"/>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Rectangle 1"/>
          <p:cNvSpPr>
            <a:spLocks noGrp="1" noChangeArrowheads="1"/>
          </p:cNvSpPr>
          <p:nvPr>
            <p:ph type="title"/>
          </p:nvPr>
        </p:nvSpPr>
        <p:spPr>
          <a:xfrm>
            <a:off x="474020" y="647786"/>
            <a:ext cx="8948291" cy="857250"/>
          </a:xfrm>
          <a:ln/>
        </p:spPr>
        <p:txBody>
          <a:bodyPr/>
          <a:lstStyle/>
          <a:p>
            <a:r>
              <a:rPr lang="en-US" dirty="0" smtClean="0"/>
              <a:t>Bubble Tea - </a:t>
            </a:r>
            <a:r>
              <a:rPr lang="en-US" dirty="0" err="1" smtClean="0"/>
              <a:t>ein</a:t>
            </a:r>
            <a:r>
              <a:rPr lang="en-US" dirty="0" smtClean="0"/>
              <a:t> </a:t>
            </a:r>
            <a:r>
              <a:rPr lang="en-US" dirty="0" err="1" smtClean="0"/>
              <a:t>Thema</a:t>
            </a:r>
            <a:r>
              <a:rPr lang="en-US" dirty="0" smtClean="0"/>
              <a:t> für den </a:t>
            </a:r>
            <a:r>
              <a:rPr lang="en-US" dirty="0" err="1" smtClean="0"/>
              <a:t>Chemieunterricht</a:t>
            </a:r>
            <a:r>
              <a:rPr lang="en-US" dirty="0" smtClean="0"/>
              <a:t>?</a:t>
            </a:r>
            <a:endParaRPr lang="en-US" dirty="0"/>
          </a:p>
        </p:txBody>
      </p:sp>
      <p:sp>
        <p:nvSpPr>
          <p:cNvPr id="3" name="Inhaltsplatzhalter 2"/>
          <p:cNvSpPr>
            <a:spLocks noGrp="1"/>
          </p:cNvSpPr>
          <p:nvPr>
            <p:ph idx="1"/>
          </p:nvPr>
        </p:nvSpPr>
        <p:spPr>
          <a:xfrm>
            <a:off x="455314" y="1859451"/>
            <a:ext cx="8812119" cy="3843672"/>
          </a:xfrm>
        </p:spPr>
        <p:txBody>
          <a:bodyPr/>
          <a:lstStyle/>
          <a:p>
            <a:r>
              <a:rPr lang="de-DE" dirty="0" smtClean="0"/>
              <a:t>Bubble Tea gehört zur </a:t>
            </a:r>
            <a:r>
              <a:rPr lang="de-DE" dirty="0"/>
              <a:t>unmittelbaren Erfahrungswelt der </a:t>
            </a:r>
            <a:r>
              <a:rPr lang="de-DE" dirty="0" smtClean="0"/>
              <a:t>Schüler.</a:t>
            </a:r>
            <a:endParaRPr lang="de-DE" dirty="0"/>
          </a:p>
          <a:p>
            <a:r>
              <a:rPr lang="de-DE" dirty="0" smtClean="0"/>
              <a:t>Schülerversuche sind leicht durchführbar.</a:t>
            </a:r>
            <a:endParaRPr lang="de-DE" dirty="0"/>
          </a:p>
          <a:p>
            <a:r>
              <a:rPr lang="de-DE" dirty="0" smtClean="0"/>
              <a:t>Thema lässt sich in bestehende Curricula integrieren</a:t>
            </a:r>
          </a:p>
          <a:p>
            <a:pPr lvl="1"/>
            <a:r>
              <a:rPr lang="de-DE" dirty="0" smtClean="0"/>
              <a:t>S I: Schwerpunkt Fachmethoden / Nachweisverfahren</a:t>
            </a:r>
          </a:p>
          <a:p>
            <a:pPr lvl="1"/>
            <a:r>
              <a:rPr lang="de-DE" dirty="0" smtClean="0"/>
              <a:t>S II: Kohlenhydratchemie / BK Struktur-Eigenschaften </a:t>
            </a:r>
          </a:p>
          <a:p>
            <a:r>
              <a:rPr lang="de-DE" dirty="0" smtClean="0"/>
              <a:t>Fachübergreifende Bezüge:</a:t>
            </a:r>
          </a:p>
          <a:p>
            <a:pPr lvl="1"/>
            <a:r>
              <a:rPr lang="de-DE" dirty="0" smtClean="0"/>
              <a:t>Bewusstsein </a:t>
            </a:r>
            <a:r>
              <a:rPr lang="de-DE" dirty="0"/>
              <a:t>für eine gesunde Ernährung </a:t>
            </a:r>
            <a:r>
              <a:rPr lang="de-DE" dirty="0" smtClean="0"/>
              <a:t>entwickeln.</a:t>
            </a:r>
          </a:p>
        </p:txBody>
      </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a:xfrm>
            <a:off x="474020" y="989557"/>
            <a:ext cx="8948291" cy="4768453"/>
          </a:xfrm>
        </p:spPr>
        <p:txBody>
          <a:bodyPr/>
          <a:lstStyle/>
          <a:p>
            <a:pPr marL="0" indent="0">
              <a:buNone/>
            </a:pPr>
            <a:r>
              <a:rPr lang="de-DE" b="1" dirty="0"/>
              <a:t>Bubble Tea</a:t>
            </a:r>
            <a:r>
              <a:rPr lang="de-DE" dirty="0"/>
              <a:t> ist ein in den 1980er Jahren in Asien entstandenes Modegetränk mit</a:t>
            </a:r>
          </a:p>
          <a:p>
            <a:pPr>
              <a:buFont typeface="Arial"/>
              <a:buChar char="•"/>
            </a:pPr>
            <a:r>
              <a:rPr lang="de-DE" dirty="0"/>
              <a:t>gesüßtem grünem oder schwarzem Tee, </a:t>
            </a:r>
          </a:p>
          <a:p>
            <a:pPr>
              <a:buFont typeface="Arial"/>
              <a:buChar char="•"/>
            </a:pPr>
            <a:r>
              <a:rPr lang="de-DE" dirty="0"/>
              <a:t>evtl. Milch, </a:t>
            </a:r>
          </a:p>
          <a:p>
            <a:pPr>
              <a:buFont typeface="Arial"/>
              <a:buChar char="•"/>
            </a:pPr>
            <a:r>
              <a:rPr lang="de-DE" dirty="0"/>
              <a:t>Fruchtsirup, </a:t>
            </a:r>
          </a:p>
          <a:p>
            <a:pPr>
              <a:buFont typeface="Arial"/>
              <a:buChar char="•"/>
            </a:pPr>
            <a:r>
              <a:rPr lang="de-DE" dirty="0"/>
              <a:t>schwarzen </a:t>
            </a:r>
            <a:r>
              <a:rPr lang="de-DE" dirty="0" err="1"/>
              <a:t>Bubbles</a:t>
            </a:r>
            <a:r>
              <a:rPr lang="de-DE" dirty="0"/>
              <a:t> (Kügelchen) oder </a:t>
            </a:r>
          </a:p>
          <a:p>
            <a:pPr>
              <a:buFont typeface="Arial"/>
              <a:buChar char="•"/>
            </a:pPr>
            <a:r>
              <a:rPr lang="de-DE" dirty="0"/>
              <a:t>farbigen, mit Fruchtsirup gefüllte </a:t>
            </a:r>
            <a:r>
              <a:rPr lang="de-DE" dirty="0" err="1"/>
              <a:t>Bubbles</a:t>
            </a:r>
            <a:r>
              <a:rPr lang="de-DE" dirty="0"/>
              <a:t> </a:t>
            </a:r>
            <a:r>
              <a:rPr lang="de-DE" dirty="0" smtClean="0"/>
              <a:t>(</a:t>
            </a:r>
            <a:r>
              <a:rPr lang="de-DE" i="1" dirty="0" err="1"/>
              <a:t>Popping</a:t>
            </a:r>
            <a:r>
              <a:rPr lang="de-DE" i="1" dirty="0"/>
              <a:t> </a:t>
            </a:r>
            <a:r>
              <a:rPr lang="de-DE" i="1" dirty="0" err="1"/>
              <a:t>Bobas</a:t>
            </a:r>
            <a:r>
              <a:rPr lang="de-DE" i="1" dirty="0"/>
              <a:t>)</a:t>
            </a:r>
            <a:r>
              <a:rPr lang="de-DE" i="1" dirty="0" smtClean="0"/>
              <a:t>.</a:t>
            </a:r>
            <a:endParaRPr lang="de-DE" i="1" dirty="0"/>
          </a:p>
        </p:txBody>
      </p:sp>
      <p:sp>
        <p:nvSpPr>
          <p:cNvPr id="3" name="Titel 2"/>
          <p:cNvSpPr>
            <a:spLocks noGrp="1"/>
          </p:cNvSpPr>
          <p:nvPr>
            <p:ph type="title"/>
          </p:nvPr>
        </p:nvSpPr>
        <p:spPr/>
        <p:txBody>
          <a:bodyPr/>
          <a:lstStyle/>
          <a:p>
            <a:r>
              <a:rPr lang="de-DE" dirty="0" smtClean="0"/>
              <a:t>Was ist Bubble Tea?</a:t>
            </a:r>
            <a:endParaRPr lang="de-DE" dirty="0"/>
          </a:p>
        </p:txBody>
      </p:sp>
    </p:spTree>
    <p:extLst>
      <p:ext uri="{BB962C8B-B14F-4D97-AF65-F5344CB8AC3E}">
        <p14:creationId xmlns:p14="http://schemas.microsoft.com/office/powerpoint/2010/main" val="1720605375"/>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Bubble Tea – die Komponenten</a:t>
            </a:r>
            <a:endParaRPr lang="de-DE" dirty="0"/>
          </a:p>
        </p:txBody>
      </p:sp>
      <p:sp>
        <p:nvSpPr>
          <p:cNvPr id="8" name="Rechteck 7"/>
          <p:cNvSpPr/>
          <p:nvPr/>
        </p:nvSpPr>
        <p:spPr>
          <a:xfrm>
            <a:off x="784412" y="2236608"/>
            <a:ext cx="2413393" cy="437334"/>
          </a:xfrm>
          <a:prstGeom prst="rect">
            <a:avLst/>
          </a:prstGeom>
        </p:spPr>
        <p:txBody>
          <a:bodyPr wrap="square" lIns="67347" tIns="33672" rIns="67347" bIns="33672">
            <a:spAutoFit/>
          </a:bodyPr>
          <a:lstStyle/>
          <a:p>
            <a:pPr algn="l"/>
            <a:r>
              <a:rPr lang="de-DE" sz="2400" b="1" dirty="0">
                <a:latin typeface="Agfa Rotis Sans Serif"/>
                <a:cs typeface="Agfa Rotis Sans Serif"/>
              </a:rPr>
              <a:t>der Tee ...</a:t>
            </a:r>
          </a:p>
        </p:txBody>
      </p:sp>
      <p:sp>
        <p:nvSpPr>
          <p:cNvPr id="9" name="Rechteck 8"/>
          <p:cNvSpPr/>
          <p:nvPr/>
        </p:nvSpPr>
        <p:spPr>
          <a:xfrm>
            <a:off x="784412" y="4211202"/>
            <a:ext cx="2413393" cy="437334"/>
          </a:xfrm>
          <a:prstGeom prst="rect">
            <a:avLst/>
          </a:prstGeom>
        </p:spPr>
        <p:txBody>
          <a:bodyPr wrap="square" lIns="67347" tIns="33672" rIns="67347" bIns="33672">
            <a:spAutoFit/>
          </a:bodyPr>
          <a:lstStyle/>
          <a:p>
            <a:pPr algn="l"/>
            <a:r>
              <a:rPr lang="de-DE" sz="2400" b="1" dirty="0">
                <a:latin typeface="Agfa Rotis Sans Serif"/>
                <a:cs typeface="Agfa Rotis Sans Serif"/>
              </a:rPr>
              <a:t>die </a:t>
            </a:r>
            <a:r>
              <a:rPr lang="de-DE" sz="2400" b="1" dirty="0" err="1">
                <a:latin typeface="Agfa Rotis Sans Serif"/>
                <a:cs typeface="Agfa Rotis Sans Serif"/>
              </a:rPr>
              <a:t>Bubbles</a:t>
            </a:r>
            <a:r>
              <a:rPr lang="de-DE" sz="2400" b="1" dirty="0">
                <a:latin typeface="Agfa Rotis Sans Serif"/>
                <a:cs typeface="Agfa Rotis Sans Serif"/>
              </a:rPr>
              <a:t> ...</a:t>
            </a:r>
          </a:p>
        </p:txBody>
      </p:sp>
      <p:pic>
        <p:nvPicPr>
          <p:cNvPr id="1026" name="Picture 2"/>
          <p:cNvPicPr>
            <a:picLocks noChangeAspect="1" noChangeArrowheads="1"/>
          </p:cNvPicPr>
          <p:nvPr/>
        </p:nvPicPr>
        <p:blipFill>
          <a:blip r:embed="rId3"/>
          <a:srcRect/>
          <a:stretch>
            <a:fillRect/>
          </a:stretch>
        </p:blipFill>
        <p:spPr bwMode="auto">
          <a:xfrm>
            <a:off x="4239951" y="1201254"/>
            <a:ext cx="3510390" cy="2187242"/>
          </a:xfrm>
          <a:prstGeom prst="rect">
            <a:avLst/>
          </a:prstGeom>
          <a:noFill/>
          <a:ln w="9525">
            <a:noFill/>
            <a:miter lim="800000"/>
            <a:headEnd/>
            <a:tailEnd/>
          </a:ln>
        </p:spPr>
      </p:pic>
      <p:pic>
        <p:nvPicPr>
          <p:cNvPr id="12" name="Grafik 11" descr="Bubbles-schwarz.jpg"/>
          <p:cNvPicPr>
            <a:picLocks noChangeAspect="1"/>
          </p:cNvPicPr>
          <p:nvPr/>
        </p:nvPicPr>
        <p:blipFill>
          <a:blip r:embed="rId4"/>
          <a:stretch>
            <a:fillRect/>
          </a:stretch>
        </p:blipFill>
        <p:spPr>
          <a:xfrm>
            <a:off x="2978406" y="3530262"/>
            <a:ext cx="3071592" cy="2156437"/>
          </a:xfrm>
          <a:prstGeom prst="rect">
            <a:avLst/>
          </a:prstGeom>
        </p:spPr>
      </p:pic>
      <p:pic>
        <p:nvPicPr>
          <p:cNvPr id="13" name="Grafik 12" descr="Bubbles-gelb.jpg"/>
          <p:cNvPicPr>
            <a:picLocks noChangeAspect="1"/>
          </p:cNvPicPr>
          <p:nvPr/>
        </p:nvPicPr>
        <p:blipFill>
          <a:blip r:embed="rId5"/>
          <a:stretch>
            <a:fillRect/>
          </a:stretch>
        </p:blipFill>
        <p:spPr>
          <a:xfrm>
            <a:off x="6104847" y="3530261"/>
            <a:ext cx="2774408" cy="2156625"/>
          </a:xfrm>
          <a:prstGeom prst="rect">
            <a:avLst/>
          </a:prstGeom>
        </p:spPr>
      </p:pic>
    </p:spTree>
    <p:extLst>
      <p:ext uri="{BB962C8B-B14F-4D97-AF65-F5344CB8AC3E}">
        <p14:creationId xmlns:p14="http://schemas.microsoft.com/office/powerpoint/2010/main" val="2816486914"/>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455314" y="1172768"/>
            <a:ext cx="8948291" cy="944233"/>
          </a:xfrm>
        </p:spPr>
        <p:txBody>
          <a:bodyPr>
            <a:spAutoFit/>
          </a:bodyPr>
          <a:lstStyle/>
          <a:p>
            <a:pPr>
              <a:spcBef>
                <a:spcPts val="883"/>
              </a:spcBef>
            </a:pPr>
            <a:r>
              <a:rPr lang="de-DE" dirty="0" smtClean="0"/>
              <a:t>Fehling-Probe (A) (bessere Alternative: Benedict-Reagenz)</a:t>
            </a:r>
          </a:p>
          <a:p>
            <a:pPr>
              <a:spcBef>
                <a:spcPts val="883"/>
              </a:spcBef>
            </a:pPr>
            <a:r>
              <a:rPr lang="de-DE" dirty="0" err="1" smtClean="0"/>
              <a:t>Fructosenachweis</a:t>
            </a:r>
            <a:r>
              <a:rPr lang="de-DE" dirty="0" smtClean="0"/>
              <a:t> mit </a:t>
            </a:r>
            <a:r>
              <a:rPr lang="de-DE" dirty="0" err="1" smtClean="0"/>
              <a:t>Seliwanoff</a:t>
            </a:r>
            <a:r>
              <a:rPr lang="de-DE" dirty="0" smtClean="0"/>
              <a:t>-Reagenz (B)</a:t>
            </a:r>
          </a:p>
        </p:txBody>
      </p:sp>
      <p:sp>
        <p:nvSpPr>
          <p:cNvPr id="5" name="Titel 3"/>
          <p:cNvSpPr txBox="1">
            <a:spLocks/>
          </p:cNvSpPr>
          <p:nvPr/>
        </p:nvSpPr>
        <p:spPr bwMode="auto">
          <a:xfrm>
            <a:off x="455314" y="188640"/>
            <a:ext cx="8948291" cy="857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37415" tIns="37415" rIns="37415" bIns="37415" numCol="1" anchor="ctr" anchorCtr="0" compatLnSpc="1">
            <a:prstTxWarp prst="textNoShape">
              <a:avLst/>
            </a:prstTxWarp>
          </a:bodyPr>
          <a:lstStyle>
            <a:lvl1pPr algn="ctr" rtl="0" fontAlgn="base">
              <a:spcBef>
                <a:spcPct val="0"/>
              </a:spcBef>
              <a:spcAft>
                <a:spcPct val="0"/>
              </a:spcAft>
              <a:defRPr sz="4800">
                <a:solidFill>
                  <a:schemeClr val="tx1"/>
                </a:solidFill>
                <a:latin typeface="+mj-lt"/>
                <a:ea typeface="+mj-ea"/>
                <a:cs typeface="+mj-cs"/>
                <a:sym typeface="Agfa Rotis Sans Serif Bold" charset="0"/>
              </a:defRPr>
            </a:lvl1pPr>
            <a:lvl2pPr algn="ctr" rtl="0" fontAlgn="base">
              <a:spcBef>
                <a:spcPct val="0"/>
              </a:spcBef>
              <a:spcAft>
                <a:spcPct val="0"/>
              </a:spcAft>
              <a:defRPr sz="4800">
                <a:solidFill>
                  <a:schemeClr val="tx1"/>
                </a:solidFill>
                <a:latin typeface="Agfa Rotis Sans Serif Bold" charset="0"/>
                <a:ea typeface="ヒラギノ角ゴ ProN W6" charset="0"/>
                <a:cs typeface="ヒラギノ角ゴ ProN W6" charset="0"/>
                <a:sym typeface="Agfa Rotis Sans Serif Bold" charset="0"/>
              </a:defRPr>
            </a:lvl2pPr>
            <a:lvl3pPr algn="ctr" rtl="0" fontAlgn="base">
              <a:spcBef>
                <a:spcPct val="0"/>
              </a:spcBef>
              <a:spcAft>
                <a:spcPct val="0"/>
              </a:spcAft>
              <a:defRPr sz="4800">
                <a:solidFill>
                  <a:schemeClr val="tx1"/>
                </a:solidFill>
                <a:latin typeface="Agfa Rotis Sans Serif Bold" charset="0"/>
                <a:ea typeface="ヒラギノ角ゴ ProN W6" charset="0"/>
                <a:cs typeface="ヒラギノ角ゴ ProN W6" charset="0"/>
                <a:sym typeface="Agfa Rotis Sans Serif Bold" charset="0"/>
              </a:defRPr>
            </a:lvl3pPr>
            <a:lvl4pPr algn="ctr" rtl="0" fontAlgn="base">
              <a:spcBef>
                <a:spcPct val="0"/>
              </a:spcBef>
              <a:spcAft>
                <a:spcPct val="0"/>
              </a:spcAft>
              <a:defRPr sz="4800">
                <a:solidFill>
                  <a:schemeClr val="tx1"/>
                </a:solidFill>
                <a:latin typeface="Agfa Rotis Sans Serif Bold" charset="0"/>
                <a:ea typeface="ヒラギノ角ゴ ProN W6" charset="0"/>
                <a:cs typeface="ヒラギノ角ゴ ProN W6" charset="0"/>
                <a:sym typeface="Agfa Rotis Sans Serif Bold" charset="0"/>
              </a:defRPr>
            </a:lvl4pPr>
            <a:lvl5pPr algn="ctr" rtl="0" fontAlgn="base">
              <a:spcBef>
                <a:spcPct val="0"/>
              </a:spcBef>
              <a:spcAft>
                <a:spcPct val="0"/>
              </a:spcAft>
              <a:defRPr sz="4800">
                <a:solidFill>
                  <a:schemeClr val="tx1"/>
                </a:solidFill>
                <a:latin typeface="Agfa Rotis Sans Serif Bold" charset="0"/>
                <a:ea typeface="ヒラギノ角ゴ ProN W6" charset="0"/>
                <a:cs typeface="ヒラギノ角ゴ ProN W6" charset="0"/>
                <a:sym typeface="Agfa Rotis Sans Serif Bold" charset="0"/>
              </a:defRPr>
            </a:lvl5pPr>
            <a:lvl6pPr marL="457200" algn="ctr" rtl="0" fontAlgn="base">
              <a:spcBef>
                <a:spcPct val="0"/>
              </a:spcBef>
              <a:spcAft>
                <a:spcPct val="0"/>
              </a:spcAft>
              <a:defRPr sz="4800">
                <a:solidFill>
                  <a:schemeClr val="tx1"/>
                </a:solidFill>
                <a:latin typeface="Agfa Rotis Sans Serif Bold" charset="0"/>
                <a:ea typeface="ヒラギノ角ゴ ProN W6" charset="0"/>
                <a:cs typeface="ヒラギノ角ゴ ProN W6" charset="0"/>
                <a:sym typeface="Agfa Rotis Sans Serif Bold" charset="0"/>
              </a:defRPr>
            </a:lvl6pPr>
            <a:lvl7pPr marL="914400" algn="ctr" rtl="0" fontAlgn="base">
              <a:spcBef>
                <a:spcPct val="0"/>
              </a:spcBef>
              <a:spcAft>
                <a:spcPct val="0"/>
              </a:spcAft>
              <a:defRPr sz="4800">
                <a:solidFill>
                  <a:schemeClr val="tx1"/>
                </a:solidFill>
                <a:latin typeface="Agfa Rotis Sans Serif Bold" charset="0"/>
                <a:ea typeface="ヒラギノ角ゴ ProN W6" charset="0"/>
                <a:cs typeface="ヒラギノ角ゴ ProN W6" charset="0"/>
                <a:sym typeface="Agfa Rotis Sans Serif Bold" charset="0"/>
              </a:defRPr>
            </a:lvl7pPr>
            <a:lvl8pPr marL="1371600" algn="ctr" rtl="0" fontAlgn="base">
              <a:spcBef>
                <a:spcPct val="0"/>
              </a:spcBef>
              <a:spcAft>
                <a:spcPct val="0"/>
              </a:spcAft>
              <a:defRPr sz="4800">
                <a:solidFill>
                  <a:schemeClr val="tx1"/>
                </a:solidFill>
                <a:latin typeface="Agfa Rotis Sans Serif Bold" charset="0"/>
                <a:ea typeface="ヒラギノ角ゴ ProN W6" charset="0"/>
                <a:cs typeface="ヒラギノ角ゴ ProN W6" charset="0"/>
                <a:sym typeface="Agfa Rotis Sans Serif Bold" charset="0"/>
              </a:defRPr>
            </a:lvl8pPr>
            <a:lvl9pPr marL="1828800" algn="ctr" rtl="0" fontAlgn="base">
              <a:spcBef>
                <a:spcPct val="0"/>
              </a:spcBef>
              <a:spcAft>
                <a:spcPct val="0"/>
              </a:spcAft>
              <a:defRPr sz="4800">
                <a:solidFill>
                  <a:schemeClr val="tx1"/>
                </a:solidFill>
                <a:latin typeface="Agfa Rotis Sans Serif Bold" charset="0"/>
                <a:ea typeface="ヒラギノ角ゴ ProN W6" charset="0"/>
                <a:cs typeface="ヒラギノ角ゴ ProN W6" charset="0"/>
                <a:sym typeface="Agfa Rotis Sans Serif Bold" charset="0"/>
              </a:defRPr>
            </a:lvl9pPr>
          </a:lstStyle>
          <a:p>
            <a:r>
              <a:rPr lang="de-DE" sz="3600" dirty="0" smtClean="0"/>
              <a:t>Versuch: Zuckernachweise in Bubble Tea</a:t>
            </a:r>
            <a:endParaRPr lang="de-DE" sz="3600" dirty="0"/>
          </a:p>
        </p:txBody>
      </p:sp>
      <p:sp>
        <p:nvSpPr>
          <p:cNvPr id="11" name="Rechteck 10"/>
          <p:cNvSpPr/>
          <p:nvPr/>
        </p:nvSpPr>
        <p:spPr>
          <a:xfrm>
            <a:off x="4953001" y="2213866"/>
            <a:ext cx="3290991" cy="437334"/>
          </a:xfrm>
          <a:prstGeom prst="rect">
            <a:avLst/>
          </a:prstGeom>
        </p:spPr>
        <p:txBody>
          <a:bodyPr wrap="square" lIns="67347" tIns="33672" rIns="67347" bIns="33672">
            <a:spAutoFit/>
          </a:bodyPr>
          <a:lstStyle/>
          <a:p>
            <a:pPr algn="l"/>
            <a:r>
              <a:rPr lang="de-DE" sz="2400" b="1" dirty="0">
                <a:latin typeface="Agfa Rotis Sans Serif"/>
                <a:cs typeface="Agfa Rotis Sans Serif"/>
              </a:rPr>
              <a:t>Tee mit </a:t>
            </a:r>
            <a:r>
              <a:rPr lang="de-DE" sz="2400" b="1" dirty="0" err="1">
                <a:latin typeface="Agfa Rotis Sans Serif"/>
                <a:cs typeface="Agfa Rotis Sans Serif"/>
              </a:rPr>
              <a:t>Popping</a:t>
            </a:r>
            <a:r>
              <a:rPr lang="de-DE" sz="2400" b="1" dirty="0">
                <a:latin typeface="Agfa Rotis Sans Serif"/>
                <a:cs typeface="Agfa Rotis Sans Serif"/>
              </a:rPr>
              <a:t> </a:t>
            </a:r>
            <a:r>
              <a:rPr lang="de-DE" sz="2400" b="1" dirty="0" err="1">
                <a:latin typeface="Agfa Rotis Sans Serif"/>
                <a:cs typeface="Agfa Rotis Sans Serif"/>
              </a:rPr>
              <a:t>Bobas</a:t>
            </a:r>
            <a:endParaRPr lang="de-DE" sz="2400" b="1" dirty="0">
              <a:latin typeface="Agfa Rotis Sans Serif"/>
              <a:cs typeface="Agfa Rotis Sans Serif"/>
            </a:endParaRPr>
          </a:p>
        </p:txBody>
      </p:sp>
      <p:sp>
        <p:nvSpPr>
          <p:cNvPr id="12" name="Rechteck 11"/>
          <p:cNvSpPr/>
          <p:nvPr/>
        </p:nvSpPr>
        <p:spPr>
          <a:xfrm>
            <a:off x="5062700" y="2618910"/>
            <a:ext cx="658198" cy="437334"/>
          </a:xfrm>
          <a:prstGeom prst="rect">
            <a:avLst/>
          </a:prstGeom>
        </p:spPr>
        <p:txBody>
          <a:bodyPr wrap="square" lIns="67347" tIns="33672" rIns="67347" bIns="33672">
            <a:spAutoFit/>
          </a:bodyPr>
          <a:lstStyle/>
          <a:p>
            <a:pPr algn="l"/>
            <a:r>
              <a:rPr lang="de-DE" sz="2400" b="1" dirty="0">
                <a:latin typeface="Agfa Rotis Sans Serif"/>
                <a:cs typeface="Agfa Rotis Sans Serif"/>
              </a:rPr>
              <a:t>Tee</a:t>
            </a:r>
          </a:p>
        </p:txBody>
      </p:sp>
      <p:sp>
        <p:nvSpPr>
          <p:cNvPr id="13" name="Rechteck 12"/>
          <p:cNvSpPr/>
          <p:nvPr/>
        </p:nvSpPr>
        <p:spPr>
          <a:xfrm>
            <a:off x="894111" y="2460893"/>
            <a:ext cx="3504005" cy="437334"/>
          </a:xfrm>
          <a:prstGeom prst="rect">
            <a:avLst/>
          </a:prstGeom>
        </p:spPr>
        <p:txBody>
          <a:bodyPr wrap="square" lIns="67347" tIns="33672" rIns="67347" bIns="33672">
            <a:spAutoFit/>
          </a:bodyPr>
          <a:lstStyle/>
          <a:p>
            <a:pPr algn="l"/>
            <a:r>
              <a:rPr lang="de-DE" sz="2400" b="1" dirty="0">
                <a:latin typeface="Agfa Rotis Sans Serif"/>
                <a:cs typeface="Agfa Rotis Sans Serif"/>
              </a:rPr>
              <a:t>Tee mit schwarzen Perlen</a:t>
            </a:r>
          </a:p>
        </p:txBody>
      </p:sp>
      <p:sp>
        <p:nvSpPr>
          <p:cNvPr id="14" name="Rechteck 13"/>
          <p:cNvSpPr/>
          <p:nvPr/>
        </p:nvSpPr>
        <p:spPr>
          <a:xfrm>
            <a:off x="7092145" y="2618910"/>
            <a:ext cx="987298" cy="437334"/>
          </a:xfrm>
          <a:prstGeom prst="rect">
            <a:avLst/>
          </a:prstGeom>
        </p:spPr>
        <p:txBody>
          <a:bodyPr wrap="square" lIns="67347" tIns="33672" rIns="67347" bIns="33672">
            <a:spAutoFit/>
          </a:bodyPr>
          <a:lstStyle/>
          <a:p>
            <a:pPr algn="l"/>
            <a:r>
              <a:rPr lang="de-DE" sz="2400" b="1" dirty="0" err="1">
                <a:latin typeface="Agfa Rotis Sans Serif"/>
                <a:cs typeface="Agfa Rotis Sans Serif"/>
              </a:rPr>
              <a:t>Bobas</a:t>
            </a:r>
            <a:endParaRPr lang="de-DE" sz="2400" b="1" dirty="0">
              <a:latin typeface="Agfa Rotis Sans Serif"/>
              <a:cs typeface="Agfa Rotis Sans Serif"/>
            </a:endParaRPr>
          </a:p>
        </p:txBody>
      </p:sp>
      <p:sp>
        <p:nvSpPr>
          <p:cNvPr id="15" name="Rechteck 14"/>
          <p:cNvSpPr/>
          <p:nvPr/>
        </p:nvSpPr>
        <p:spPr>
          <a:xfrm>
            <a:off x="1662009" y="5049181"/>
            <a:ext cx="6746532" cy="437334"/>
          </a:xfrm>
          <a:prstGeom prst="rect">
            <a:avLst/>
          </a:prstGeom>
        </p:spPr>
        <p:txBody>
          <a:bodyPr wrap="square" lIns="67347" tIns="33672" rIns="67347" bIns="33672">
            <a:spAutoFit/>
          </a:bodyPr>
          <a:lstStyle/>
          <a:p>
            <a:pPr algn="l">
              <a:tabLst>
                <a:tab pos="268918" algn="ctr"/>
                <a:tab pos="1192595" algn="ctr"/>
                <a:tab pos="3110100" algn="ctr"/>
                <a:tab pos="3963624" algn="ctr"/>
                <a:tab pos="5214678" algn="ctr"/>
                <a:tab pos="6138354" algn="ctr"/>
              </a:tabLst>
            </a:pPr>
            <a:r>
              <a:rPr lang="de-DE" sz="2400" b="1" dirty="0">
                <a:latin typeface="Agfa Rotis Sans Serif"/>
                <a:cs typeface="Agfa Rotis Sans Serif"/>
              </a:rPr>
              <a:t>	A	B	A	B	A	B</a:t>
            </a:r>
          </a:p>
        </p:txBody>
      </p:sp>
      <p:pic>
        <p:nvPicPr>
          <p:cNvPr id="16" name="Grafik 15" descr="Fehling1.jpg"/>
          <p:cNvPicPr preferRelativeResize="0">
            <a:picLocks/>
          </p:cNvPicPr>
          <p:nvPr/>
        </p:nvPicPr>
        <p:blipFill>
          <a:blip r:embed="rId3"/>
          <a:stretch>
            <a:fillRect/>
          </a:stretch>
        </p:blipFill>
        <p:spPr>
          <a:xfrm>
            <a:off x="1662010" y="3125217"/>
            <a:ext cx="685547" cy="1771875"/>
          </a:xfrm>
          <a:prstGeom prst="rect">
            <a:avLst/>
          </a:prstGeom>
        </p:spPr>
      </p:pic>
      <p:pic>
        <p:nvPicPr>
          <p:cNvPr id="17" name="Grafik 16" descr="Fehling2.jpg"/>
          <p:cNvPicPr preferRelativeResize="0">
            <a:picLocks/>
          </p:cNvPicPr>
          <p:nvPr/>
        </p:nvPicPr>
        <p:blipFill>
          <a:blip r:embed="rId4"/>
          <a:stretch>
            <a:fillRect/>
          </a:stretch>
        </p:blipFill>
        <p:spPr>
          <a:xfrm>
            <a:off x="4569052" y="3125414"/>
            <a:ext cx="685547" cy="1771875"/>
          </a:xfrm>
          <a:prstGeom prst="rect">
            <a:avLst/>
          </a:prstGeom>
        </p:spPr>
      </p:pic>
      <p:pic>
        <p:nvPicPr>
          <p:cNvPr id="19" name="Grafik 18" descr="Fehling3.jpg"/>
          <p:cNvPicPr preferRelativeResize="0">
            <a:picLocks/>
          </p:cNvPicPr>
          <p:nvPr/>
        </p:nvPicPr>
        <p:blipFill>
          <a:blip r:embed="rId5"/>
          <a:stretch>
            <a:fillRect/>
          </a:stretch>
        </p:blipFill>
        <p:spPr>
          <a:xfrm>
            <a:off x="6763046" y="3125217"/>
            <a:ext cx="685547" cy="1771875"/>
          </a:xfrm>
          <a:prstGeom prst="rect">
            <a:avLst/>
          </a:prstGeom>
        </p:spPr>
      </p:pic>
      <p:pic>
        <p:nvPicPr>
          <p:cNvPr id="20" name="Grafik 19" descr="Fructose1.jpg"/>
          <p:cNvPicPr preferRelativeResize="0">
            <a:picLocks/>
          </p:cNvPicPr>
          <p:nvPr/>
        </p:nvPicPr>
        <p:blipFill>
          <a:blip r:embed="rId6"/>
          <a:stretch>
            <a:fillRect/>
          </a:stretch>
        </p:blipFill>
        <p:spPr>
          <a:xfrm>
            <a:off x="2649308" y="3125414"/>
            <a:ext cx="685547" cy="1771875"/>
          </a:xfrm>
          <a:prstGeom prst="rect">
            <a:avLst/>
          </a:prstGeom>
        </p:spPr>
      </p:pic>
      <p:pic>
        <p:nvPicPr>
          <p:cNvPr id="21" name="Grafik 20" descr="Fructose2.jpg"/>
          <p:cNvPicPr preferRelativeResize="0">
            <a:picLocks/>
          </p:cNvPicPr>
          <p:nvPr/>
        </p:nvPicPr>
        <p:blipFill>
          <a:blip r:embed="rId7"/>
          <a:stretch>
            <a:fillRect/>
          </a:stretch>
        </p:blipFill>
        <p:spPr>
          <a:xfrm>
            <a:off x="5501499" y="3125217"/>
            <a:ext cx="685547" cy="1771875"/>
          </a:xfrm>
          <a:prstGeom prst="rect">
            <a:avLst/>
          </a:prstGeom>
        </p:spPr>
      </p:pic>
      <p:pic>
        <p:nvPicPr>
          <p:cNvPr id="22" name="Grafik 21" descr="Fructose3.jpg"/>
          <p:cNvPicPr preferRelativeResize="0">
            <a:picLocks/>
          </p:cNvPicPr>
          <p:nvPr/>
        </p:nvPicPr>
        <p:blipFill>
          <a:blip r:embed="rId8"/>
          <a:stretch>
            <a:fillRect/>
          </a:stretch>
        </p:blipFill>
        <p:spPr>
          <a:xfrm>
            <a:off x="7750343" y="3125217"/>
            <a:ext cx="685547" cy="1771875"/>
          </a:xfrm>
          <a:prstGeom prst="rect">
            <a:avLst/>
          </a:prstGeom>
        </p:spPr>
      </p:pic>
      <p:sp>
        <p:nvSpPr>
          <p:cNvPr id="4" name="Abgerundetes Rechteck 3"/>
          <p:cNvSpPr/>
          <p:nvPr/>
        </p:nvSpPr>
        <p:spPr bwMode="auto">
          <a:xfrm>
            <a:off x="4733602" y="4745397"/>
            <a:ext cx="4953000" cy="1417658"/>
          </a:xfrm>
          <a:prstGeom prst="roundRect">
            <a:avLst/>
          </a:prstGeom>
          <a:solidFill>
            <a:schemeClr val="bg1"/>
          </a:solidFill>
          <a:ln>
            <a:solidFill>
              <a:srgbClr val="000090"/>
            </a:solidFill>
            <a:headEnd type="none" w="med" len="med"/>
            <a:tailEnd type="none" w="med" len="med"/>
          </a:ln>
          <a:extLst/>
        </p:spPr>
        <p:style>
          <a:lnRef idx="2">
            <a:schemeClr val="accent6"/>
          </a:lnRef>
          <a:fillRef idx="1">
            <a:schemeClr val="lt1"/>
          </a:fillRef>
          <a:effectRef idx="0">
            <a:schemeClr val="accent6"/>
          </a:effectRef>
          <a:fontRef idx="minor">
            <a:schemeClr val="dk1"/>
          </a:fontRef>
        </p:style>
        <p:txBody>
          <a:bodyPr vert="horz" wrap="square" lIns="67347" tIns="33672" rIns="67347" bIns="33672" numCol="1" rtlCol="0" anchor="t" anchorCtr="0" compatLnSpc="1">
            <a:prstTxWarp prst="textNoShape">
              <a:avLst/>
            </a:prstTxWarp>
          </a:bodyPr>
          <a:lstStyle/>
          <a:p>
            <a:r>
              <a:rPr lang="de-DE" sz="2400" b="1" dirty="0"/>
              <a:t>Fachmethoden: Nachweisverfahren</a:t>
            </a:r>
          </a:p>
          <a:p>
            <a:r>
              <a:rPr lang="de-DE" sz="2400" b="1" dirty="0" err="1"/>
              <a:t>Donator</a:t>
            </a:r>
            <a:r>
              <a:rPr lang="de-DE" sz="2400" b="1" dirty="0"/>
              <a:t>-Akzeptor (</a:t>
            </a:r>
            <a:r>
              <a:rPr lang="de-DE" sz="2400" b="1" dirty="0" err="1"/>
              <a:t>Redox</a:t>
            </a:r>
            <a:r>
              <a:rPr lang="de-DE" sz="2400" b="1" dirty="0"/>
              <a:t>)</a:t>
            </a:r>
          </a:p>
          <a:p>
            <a:r>
              <a:rPr lang="de-DE" sz="2400" b="1" dirty="0"/>
              <a:t>Reaktionsmechanismen</a:t>
            </a:r>
            <a:endParaRPr lang="de-DE" dirty="0">
              <a:solidFill>
                <a:srgbClr val="000000"/>
              </a:solidFill>
              <a:latin typeface="Gill Sans" charset="0"/>
              <a:ea typeface="ヒラギノ角ゴ ProN W3" charset="0"/>
              <a:cs typeface="ヒラギノ角ゴ ProN W3" charset="0"/>
            </a:endParaRPr>
          </a:p>
        </p:txBody>
      </p:sp>
    </p:spTree>
    <p:extLst>
      <p:ext uri="{BB962C8B-B14F-4D97-AF65-F5344CB8AC3E}">
        <p14:creationId xmlns:p14="http://schemas.microsoft.com/office/powerpoint/2010/main" val="3064893009"/>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721797" y="1640931"/>
            <a:ext cx="8948291" cy="3084213"/>
          </a:xfrm>
        </p:spPr>
        <p:txBody>
          <a:bodyPr/>
          <a:lstStyle/>
          <a:p>
            <a:pPr>
              <a:spcBef>
                <a:spcPts val="883"/>
              </a:spcBef>
            </a:pPr>
            <a:r>
              <a:rPr lang="de-DE" sz="2400" dirty="0"/>
              <a:t>Verdünnung der Probenlösungen auf den Messbereich 500 mg/l Glucose:</a:t>
            </a:r>
          </a:p>
          <a:p>
            <a:pPr marL="795063" lvl="1" indent="-397532">
              <a:spcBef>
                <a:spcPts val="442"/>
              </a:spcBef>
              <a:buFont typeface="Lucida Grande"/>
              <a:buChar char="☞"/>
            </a:pPr>
            <a:r>
              <a:rPr lang="de-DE" sz="2400" dirty="0"/>
              <a:t>3 ml Bubble </a:t>
            </a:r>
            <a:r>
              <a:rPr lang="de-DE" sz="2400" dirty="0" smtClean="0"/>
              <a:t>Tee bzw. </a:t>
            </a:r>
            <a:r>
              <a:rPr lang="de-DE" sz="2400" dirty="0"/>
              <a:t>Coca Cola in 1000 ml Lösung</a:t>
            </a:r>
          </a:p>
          <a:p>
            <a:pPr marL="795063" lvl="1" indent="-397532">
              <a:spcBef>
                <a:spcPts val="442"/>
              </a:spcBef>
              <a:buFont typeface="Lucida Grande"/>
              <a:buChar char="☞"/>
            </a:pPr>
            <a:r>
              <a:rPr lang="de-DE" sz="2400" dirty="0"/>
              <a:t>einlegen des Teststreifens für 2 Minuten</a:t>
            </a:r>
          </a:p>
          <a:p>
            <a:pPr marL="795063" lvl="1" indent="-397532">
              <a:spcBef>
                <a:spcPts val="442"/>
              </a:spcBef>
              <a:buFont typeface="Lucida Grande"/>
              <a:buChar char="☞"/>
            </a:pPr>
            <a:r>
              <a:rPr lang="de-DE" sz="2400" dirty="0"/>
              <a:t>1 Minute trocknen lassen, mit der Farbskala vergleichen</a:t>
            </a:r>
          </a:p>
          <a:p>
            <a:pPr marL="795063" lvl="1" indent="-397532">
              <a:spcBef>
                <a:spcPts val="442"/>
              </a:spcBef>
              <a:buFont typeface="Lucida Grande"/>
              <a:buChar char="☞"/>
            </a:pPr>
            <a:r>
              <a:rPr lang="de-DE" sz="2400" dirty="0"/>
              <a:t>zurückrechnen auf die Gesamtkonzentration</a:t>
            </a:r>
          </a:p>
          <a:p>
            <a:pPr marL="795063" lvl="1" indent="-397532">
              <a:spcBef>
                <a:spcPts val="442"/>
              </a:spcBef>
              <a:buFont typeface="Lucida Grande"/>
              <a:buChar char="☞"/>
            </a:pPr>
            <a:endParaRPr lang="de-DE" sz="2400" dirty="0"/>
          </a:p>
          <a:p>
            <a:pPr marL="795063" lvl="1" indent="-397532">
              <a:spcBef>
                <a:spcPts val="442"/>
              </a:spcBef>
              <a:buFont typeface="Lucida Grande"/>
              <a:buChar char="☞"/>
            </a:pPr>
            <a:endParaRPr lang="de-DE" sz="2400" dirty="0"/>
          </a:p>
          <a:p>
            <a:pPr lvl="1">
              <a:buFont typeface="Lucida Grande"/>
              <a:buChar char="☞"/>
            </a:pPr>
            <a:endParaRPr lang="de-DE" sz="2400" dirty="0"/>
          </a:p>
        </p:txBody>
      </p:sp>
      <p:sp>
        <p:nvSpPr>
          <p:cNvPr id="5" name="Titel 3"/>
          <p:cNvSpPr txBox="1">
            <a:spLocks/>
          </p:cNvSpPr>
          <p:nvPr/>
        </p:nvSpPr>
        <p:spPr bwMode="auto">
          <a:xfrm>
            <a:off x="455314" y="289900"/>
            <a:ext cx="8948291" cy="857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37415" tIns="37415" rIns="37415" bIns="37415" numCol="1" anchor="ctr" anchorCtr="0" compatLnSpc="1">
            <a:prstTxWarp prst="textNoShape">
              <a:avLst/>
            </a:prstTxWarp>
          </a:bodyPr>
          <a:lstStyle>
            <a:lvl1pPr algn="ctr" rtl="0" fontAlgn="base">
              <a:spcBef>
                <a:spcPct val="0"/>
              </a:spcBef>
              <a:spcAft>
                <a:spcPct val="0"/>
              </a:spcAft>
              <a:defRPr sz="4800">
                <a:solidFill>
                  <a:schemeClr val="tx1"/>
                </a:solidFill>
                <a:latin typeface="+mj-lt"/>
                <a:ea typeface="+mj-ea"/>
                <a:cs typeface="+mj-cs"/>
                <a:sym typeface="Agfa Rotis Sans Serif Bold" charset="0"/>
              </a:defRPr>
            </a:lvl1pPr>
            <a:lvl2pPr algn="ctr" rtl="0" fontAlgn="base">
              <a:spcBef>
                <a:spcPct val="0"/>
              </a:spcBef>
              <a:spcAft>
                <a:spcPct val="0"/>
              </a:spcAft>
              <a:defRPr sz="4800">
                <a:solidFill>
                  <a:schemeClr val="tx1"/>
                </a:solidFill>
                <a:latin typeface="Agfa Rotis Sans Serif Bold" charset="0"/>
                <a:ea typeface="ヒラギノ角ゴ ProN W6" charset="0"/>
                <a:cs typeface="ヒラギノ角ゴ ProN W6" charset="0"/>
                <a:sym typeface="Agfa Rotis Sans Serif Bold" charset="0"/>
              </a:defRPr>
            </a:lvl2pPr>
            <a:lvl3pPr algn="ctr" rtl="0" fontAlgn="base">
              <a:spcBef>
                <a:spcPct val="0"/>
              </a:spcBef>
              <a:spcAft>
                <a:spcPct val="0"/>
              </a:spcAft>
              <a:defRPr sz="4800">
                <a:solidFill>
                  <a:schemeClr val="tx1"/>
                </a:solidFill>
                <a:latin typeface="Agfa Rotis Sans Serif Bold" charset="0"/>
                <a:ea typeface="ヒラギノ角ゴ ProN W6" charset="0"/>
                <a:cs typeface="ヒラギノ角ゴ ProN W6" charset="0"/>
                <a:sym typeface="Agfa Rotis Sans Serif Bold" charset="0"/>
              </a:defRPr>
            </a:lvl3pPr>
            <a:lvl4pPr algn="ctr" rtl="0" fontAlgn="base">
              <a:spcBef>
                <a:spcPct val="0"/>
              </a:spcBef>
              <a:spcAft>
                <a:spcPct val="0"/>
              </a:spcAft>
              <a:defRPr sz="4800">
                <a:solidFill>
                  <a:schemeClr val="tx1"/>
                </a:solidFill>
                <a:latin typeface="Agfa Rotis Sans Serif Bold" charset="0"/>
                <a:ea typeface="ヒラギノ角ゴ ProN W6" charset="0"/>
                <a:cs typeface="ヒラギノ角ゴ ProN W6" charset="0"/>
                <a:sym typeface="Agfa Rotis Sans Serif Bold" charset="0"/>
              </a:defRPr>
            </a:lvl4pPr>
            <a:lvl5pPr algn="ctr" rtl="0" fontAlgn="base">
              <a:spcBef>
                <a:spcPct val="0"/>
              </a:spcBef>
              <a:spcAft>
                <a:spcPct val="0"/>
              </a:spcAft>
              <a:defRPr sz="4800">
                <a:solidFill>
                  <a:schemeClr val="tx1"/>
                </a:solidFill>
                <a:latin typeface="Agfa Rotis Sans Serif Bold" charset="0"/>
                <a:ea typeface="ヒラギノ角ゴ ProN W6" charset="0"/>
                <a:cs typeface="ヒラギノ角ゴ ProN W6" charset="0"/>
                <a:sym typeface="Agfa Rotis Sans Serif Bold" charset="0"/>
              </a:defRPr>
            </a:lvl5pPr>
            <a:lvl6pPr marL="457200" algn="ctr" rtl="0" fontAlgn="base">
              <a:spcBef>
                <a:spcPct val="0"/>
              </a:spcBef>
              <a:spcAft>
                <a:spcPct val="0"/>
              </a:spcAft>
              <a:defRPr sz="4800">
                <a:solidFill>
                  <a:schemeClr val="tx1"/>
                </a:solidFill>
                <a:latin typeface="Agfa Rotis Sans Serif Bold" charset="0"/>
                <a:ea typeface="ヒラギノ角ゴ ProN W6" charset="0"/>
                <a:cs typeface="ヒラギノ角ゴ ProN W6" charset="0"/>
                <a:sym typeface="Agfa Rotis Sans Serif Bold" charset="0"/>
              </a:defRPr>
            </a:lvl6pPr>
            <a:lvl7pPr marL="914400" algn="ctr" rtl="0" fontAlgn="base">
              <a:spcBef>
                <a:spcPct val="0"/>
              </a:spcBef>
              <a:spcAft>
                <a:spcPct val="0"/>
              </a:spcAft>
              <a:defRPr sz="4800">
                <a:solidFill>
                  <a:schemeClr val="tx1"/>
                </a:solidFill>
                <a:latin typeface="Agfa Rotis Sans Serif Bold" charset="0"/>
                <a:ea typeface="ヒラギノ角ゴ ProN W6" charset="0"/>
                <a:cs typeface="ヒラギノ角ゴ ProN W6" charset="0"/>
                <a:sym typeface="Agfa Rotis Sans Serif Bold" charset="0"/>
              </a:defRPr>
            </a:lvl7pPr>
            <a:lvl8pPr marL="1371600" algn="ctr" rtl="0" fontAlgn="base">
              <a:spcBef>
                <a:spcPct val="0"/>
              </a:spcBef>
              <a:spcAft>
                <a:spcPct val="0"/>
              </a:spcAft>
              <a:defRPr sz="4800">
                <a:solidFill>
                  <a:schemeClr val="tx1"/>
                </a:solidFill>
                <a:latin typeface="Agfa Rotis Sans Serif Bold" charset="0"/>
                <a:ea typeface="ヒラギノ角ゴ ProN W6" charset="0"/>
                <a:cs typeface="ヒラギノ角ゴ ProN W6" charset="0"/>
                <a:sym typeface="Agfa Rotis Sans Serif Bold" charset="0"/>
              </a:defRPr>
            </a:lvl8pPr>
            <a:lvl9pPr marL="1828800" algn="ctr" rtl="0" fontAlgn="base">
              <a:spcBef>
                <a:spcPct val="0"/>
              </a:spcBef>
              <a:spcAft>
                <a:spcPct val="0"/>
              </a:spcAft>
              <a:defRPr sz="4800">
                <a:solidFill>
                  <a:schemeClr val="tx1"/>
                </a:solidFill>
                <a:latin typeface="Agfa Rotis Sans Serif Bold" charset="0"/>
                <a:ea typeface="ヒラギノ角ゴ ProN W6" charset="0"/>
                <a:cs typeface="ヒラギノ角ゴ ProN W6" charset="0"/>
                <a:sym typeface="Agfa Rotis Sans Serif Bold" charset="0"/>
              </a:defRPr>
            </a:lvl9pPr>
          </a:lstStyle>
          <a:p>
            <a:r>
              <a:rPr lang="de-DE" sz="3600" dirty="0" smtClean="0"/>
              <a:t>Versuch: Halbquantitativer </a:t>
            </a:r>
            <a:r>
              <a:rPr lang="de-DE" sz="3600" dirty="0" err="1" smtClean="0"/>
              <a:t>Glucosenachweis</a:t>
            </a:r>
            <a:r>
              <a:rPr lang="de-DE" sz="3600" dirty="0" smtClean="0"/>
              <a:t> </a:t>
            </a:r>
          </a:p>
          <a:p>
            <a:r>
              <a:rPr lang="de-DE" sz="3600" dirty="0" smtClean="0"/>
              <a:t>mit Blutzucker-Teststreifen</a:t>
            </a:r>
            <a:endParaRPr lang="de-DE" sz="3600" dirty="0"/>
          </a:p>
        </p:txBody>
      </p:sp>
      <p:graphicFrame>
        <p:nvGraphicFramePr>
          <p:cNvPr id="4" name="Tabelle 3"/>
          <p:cNvGraphicFramePr>
            <a:graphicFrameLocks noGrp="1"/>
          </p:cNvGraphicFramePr>
          <p:nvPr>
            <p:extLst>
              <p:ext uri="{D42A27DB-BD31-4B8C-83A1-F6EECF244321}">
                <p14:modId xmlns:p14="http://schemas.microsoft.com/office/powerpoint/2010/main" val="2513665902"/>
              </p:ext>
            </p:extLst>
          </p:nvPr>
        </p:nvGraphicFramePr>
        <p:xfrm>
          <a:off x="674712" y="3769447"/>
          <a:ext cx="8666277" cy="2179833"/>
        </p:xfrm>
        <a:graphic>
          <a:graphicData uri="http://schemas.openxmlformats.org/drawingml/2006/table">
            <a:tbl>
              <a:tblPr firstRow="1" bandRow="1">
                <a:tableStyleId>{616DA210-FB5B-4158-B5E0-FEB733F419BA}</a:tableStyleId>
              </a:tblPr>
              <a:tblGrid>
                <a:gridCol w="2260454"/>
                <a:gridCol w="2498272"/>
                <a:gridCol w="2562328"/>
                <a:gridCol w="1345223"/>
              </a:tblGrid>
              <a:tr h="622019">
                <a:tc>
                  <a:txBody>
                    <a:bodyPr/>
                    <a:lstStyle/>
                    <a:p>
                      <a:pPr algn="ctr"/>
                      <a:r>
                        <a:rPr lang="de-DE" sz="2000" dirty="0" smtClean="0"/>
                        <a:t>Getränk</a:t>
                      </a:r>
                      <a:endParaRPr lang="de-DE" sz="2000" dirty="0"/>
                    </a:p>
                  </a:txBody>
                  <a:tcPr marL="0" marR="0" marT="0" marB="0" anchor="ctr"/>
                </a:tc>
                <a:tc>
                  <a:txBody>
                    <a:bodyPr/>
                    <a:lstStyle/>
                    <a:p>
                      <a:pPr algn="ctr"/>
                      <a:r>
                        <a:rPr lang="de-DE" sz="2000" dirty="0" smtClean="0"/>
                        <a:t>Bubble Tea mit schwarzen Perlen</a:t>
                      </a:r>
                      <a:endParaRPr lang="de-DE" sz="2000" dirty="0"/>
                    </a:p>
                  </a:txBody>
                  <a:tcPr marL="0" marR="0" marT="0" marB="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2000" dirty="0" smtClean="0"/>
                        <a:t>Bubble Tea mit </a:t>
                      </a:r>
                      <a:r>
                        <a:rPr lang="de-DE" sz="2000" dirty="0" err="1" smtClean="0"/>
                        <a:t>Popping</a:t>
                      </a:r>
                      <a:r>
                        <a:rPr lang="de-DE" sz="2000" dirty="0" smtClean="0"/>
                        <a:t> </a:t>
                      </a:r>
                      <a:r>
                        <a:rPr lang="de-DE" sz="2000" dirty="0" err="1" smtClean="0"/>
                        <a:t>Bobas</a:t>
                      </a:r>
                      <a:endParaRPr lang="de-DE" sz="2000" dirty="0"/>
                    </a:p>
                  </a:txBody>
                  <a:tcPr marL="0" marR="0" marT="0" marB="0"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2000" dirty="0" smtClean="0"/>
                        <a:t>Coca Cola</a:t>
                      </a:r>
                    </a:p>
                    <a:p>
                      <a:pPr algn="ctr"/>
                      <a:endParaRPr lang="de-DE" sz="2000" dirty="0"/>
                    </a:p>
                  </a:txBody>
                  <a:tcPr marL="0" marR="0" marT="0" marB="0" anchor="ctr"/>
                </a:tc>
              </a:tr>
              <a:tr h="260747">
                <a:tc>
                  <a:txBody>
                    <a:bodyPr/>
                    <a:lstStyle/>
                    <a:p>
                      <a:pPr algn="ctr"/>
                      <a:r>
                        <a:rPr lang="de-DE" sz="1700" dirty="0" err="1" smtClean="0"/>
                        <a:t>g</a:t>
                      </a:r>
                      <a:r>
                        <a:rPr lang="de-DE" sz="1700" baseline="0" dirty="0" smtClean="0"/>
                        <a:t> Glucose/ 400 ml</a:t>
                      </a:r>
                      <a:endParaRPr lang="de-DE" sz="1700" b="0" dirty="0"/>
                    </a:p>
                  </a:txBody>
                  <a:tcPr marL="0" marR="0" marT="0" marB="0"/>
                </a:tc>
                <a:tc>
                  <a:txBody>
                    <a:bodyPr/>
                    <a:lstStyle/>
                    <a:p>
                      <a:pPr algn="ctr"/>
                      <a:r>
                        <a:rPr lang="de-DE" sz="1700" dirty="0" smtClean="0"/>
                        <a:t>33,3</a:t>
                      </a:r>
                      <a:endParaRPr lang="de-DE" sz="1700" b="0" dirty="0"/>
                    </a:p>
                  </a:txBody>
                  <a:tcPr marL="0" marR="0" marT="0" marB="0"/>
                </a:tc>
                <a:tc>
                  <a:txBody>
                    <a:bodyPr/>
                    <a:lstStyle/>
                    <a:p>
                      <a:pPr algn="ctr"/>
                      <a:r>
                        <a:rPr lang="de-DE" sz="1700" dirty="0" smtClean="0"/>
                        <a:t>38,3</a:t>
                      </a:r>
                      <a:endParaRPr lang="de-DE" sz="1700" b="0" dirty="0"/>
                    </a:p>
                  </a:txBody>
                  <a:tcPr marL="0" marR="0" marT="0" marB="0"/>
                </a:tc>
                <a:tc>
                  <a:txBody>
                    <a:bodyPr/>
                    <a:lstStyle/>
                    <a:p>
                      <a:pPr algn="ctr"/>
                      <a:r>
                        <a:rPr lang="de-DE" sz="1700" dirty="0" smtClean="0"/>
                        <a:t>33,3</a:t>
                      </a:r>
                      <a:endParaRPr lang="de-DE" sz="1700" b="0" dirty="0"/>
                    </a:p>
                  </a:txBody>
                  <a:tcPr marL="0" marR="0" marT="0" marB="0"/>
                </a:tc>
              </a:tr>
              <a:tr h="260747">
                <a:tc>
                  <a:txBody>
                    <a:bodyPr/>
                    <a:lstStyle/>
                    <a:p>
                      <a:pPr algn="ctr"/>
                      <a:r>
                        <a:rPr lang="de-DE" sz="1700" dirty="0" smtClean="0"/>
                        <a:t>≅</a:t>
                      </a:r>
                      <a:r>
                        <a:rPr lang="de-DE" sz="1700" baseline="0" dirty="0" smtClean="0"/>
                        <a:t> </a:t>
                      </a:r>
                      <a:r>
                        <a:rPr lang="de-DE" sz="1700" dirty="0" smtClean="0"/>
                        <a:t>Stück Würfelzucker</a:t>
                      </a:r>
                      <a:endParaRPr lang="de-DE" sz="1700" b="0" dirty="0"/>
                    </a:p>
                  </a:txBody>
                  <a:tcPr marL="0" marR="0" marT="0" marB="0"/>
                </a:tc>
                <a:tc>
                  <a:txBody>
                    <a:bodyPr/>
                    <a:lstStyle/>
                    <a:p>
                      <a:pPr algn="ctr"/>
                      <a:r>
                        <a:rPr lang="de-DE" sz="1700" dirty="0" smtClean="0"/>
                        <a:t>10</a:t>
                      </a:r>
                      <a:endParaRPr lang="de-DE" sz="1700" b="0" dirty="0"/>
                    </a:p>
                  </a:txBody>
                  <a:tcPr marL="0" marR="0" marT="0" marB="0"/>
                </a:tc>
                <a:tc>
                  <a:txBody>
                    <a:bodyPr/>
                    <a:lstStyle/>
                    <a:p>
                      <a:pPr algn="ctr"/>
                      <a:r>
                        <a:rPr lang="de-DE" sz="1700" dirty="0" smtClean="0"/>
                        <a:t>12</a:t>
                      </a:r>
                      <a:endParaRPr lang="de-DE" sz="1700" b="0" dirty="0"/>
                    </a:p>
                  </a:txBody>
                  <a:tcPr marL="0" marR="0" marT="0" marB="0"/>
                </a:tc>
                <a:tc>
                  <a:txBody>
                    <a:bodyPr/>
                    <a:lstStyle/>
                    <a:p>
                      <a:pPr algn="ctr"/>
                      <a:r>
                        <a:rPr lang="de-DE" sz="1700" dirty="0" smtClean="0"/>
                        <a:t>10</a:t>
                      </a:r>
                      <a:endParaRPr lang="de-DE" sz="1700" b="0" dirty="0"/>
                    </a:p>
                  </a:txBody>
                  <a:tcPr marL="0" marR="0" marT="0" marB="0"/>
                </a:tc>
              </a:tr>
              <a:tr h="518160">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700" dirty="0" smtClean="0"/>
                        <a:t>Literaturangaben ≅</a:t>
                      </a:r>
                      <a:r>
                        <a:rPr lang="de-DE" sz="1700" baseline="0" dirty="0" smtClean="0"/>
                        <a:t> </a:t>
                      </a:r>
                      <a:r>
                        <a:rPr lang="de-DE" sz="1700" dirty="0" smtClean="0"/>
                        <a:t>Stück Würfelzucker</a:t>
                      </a:r>
                      <a:endParaRPr lang="de-DE" sz="1700" b="0" dirty="0"/>
                    </a:p>
                  </a:txBody>
                  <a:tcPr marL="0" marR="0" marT="0" marB="0"/>
                </a:tc>
                <a:tc gridSpan="2">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700" dirty="0" smtClean="0"/>
                        <a:t>15-18</a:t>
                      </a:r>
                      <a:endParaRPr lang="de-DE" sz="1700" b="0" dirty="0"/>
                    </a:p>
                  </a:txBody>
                  <a:tcPr marL="0" marR="0" marT="0" marB="0" anchor="ctr"/>
                </a:tc>
                <a:tc hMerge="1">
                  <a:txBody>
                    <a:bodyPr/>
                    <a:lstStyle/>
                    <a:p>
                      <a:pPr algn="ctr"/>
                      <a:endParaRPr lang="de-DE" sz="2400" b="0" dirty="0"/>
                    </a:p>
                  </a:txBody>
                  <a:tcPr marL="0" marR="0" marT="0" marB="0"/>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700" dirty="0" smtClean="0"/>
                        <a:t>13,5</a:t>
                      </a:r>
                      <a:endParaRPr lang="de-DE" sz="1700" b="0" dirty="0"/>
                    </a:p>
                  </a:txBody>
                  <a:tcPr marL="0" marR="0" marT="0" marB="0" anchor="ctr"/>
                </a:tc>
              </a:tr>
              <a:tr h="518160">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700" b="0" dirty="0" smtClean="0"/>
                        <a:t>% des Tagesbedarfs eines Jugendlichen</a:t>
                      </a:r>
                      <a:endParaRPr lang="de-DE" sz="1700" b="0" dirty="0"/>
                    </a:p>
                  </a:txBody>
                  <a:tcPr marL="0" marR="0" marT="0" marB="0"/>
                </a:tc>
                <a:tc gridSpan="2">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de-DE" sz="1700" b="0" dirty="0" smtClean="0"/>
                        <a:t>30-40</a:t>
                      </a:r>
                      <a:endParaRPr lang="de-DE" sz="1700" b="0" dirty="0"/>
                    </a:p>
                  </a:txBody>
                  <a:tcPr marL="0" marR="0" marT="0" marB="0" anchor="ctr"/>
                </a:tc>
                <a:tc hMerge="1">
                  <a:txBody>
                    <a:bodyPr/>
                    <a:lstStyle/>
                    <a:p>
                      <a:endParaRPr lang="de-DE"/>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de-DE" sz="1700" b="0" dirty="0"/>
                    </a:p>
                  </a:txBody>
                  <a:tcPr marL="0" marR="0" marT="0" marB="0" anchor="ctr"/>
                </a:tc>
              </a:tr>
            </a:tbl>
          </a:graphicData>
        </a:graphic>
      </p:graphicFrame>
      <p:sp>
        <p:nvSpPr>
          <p:cNvPr id="6" name="Abgerundetes Rechteck 5"/>
          <p:cNvSpPr/>
          <p:nvPr/>
        </p:nvSpPr>
        <p:spPr bwMode="auto">
          <a:xfrm>
            <a:off x="2923557" y="5454225"/>
            <a:ext cx="4953000" cy="911352"/>
          </a:xfrm>
          <a:prstGeom prst="roundRect">
            <a:avLst/>
          </a:prstGeom>
          <a:solidFill>
            <a:schemeClr val="bg1"/>
          </a:solidFill>
          <a:ln>
            <a:solidFill>
              <a:srgbClr val="000090"/>
            </a:solidFill>
            <a:headEnd type="none" w="med" len="med"/>
            <a:tailEnd type="none" w="med" len="med"/>
          </a:ln>
          <a:extLst/>
        </p:spPr>
        <p:style>
          <a:lnRef idx="2">
            <a:schemeClr val="accent6"/>
          </a:lnRef>
          <a:fillRef idx="1">
            <a:schemeClr val="lt1"/>
          </a:fillRef>
          <a:effectRef idx="0">
            <a:schemeClr val="accent6"/>
          </a:effectRef>
          <a:fontRef idx="minor">
            <a:schemeClr val="dk1"/>
          </a:fontRef>
        </p:style>
        <p:txBody>
          <a:bodyPr vert="horz" wrap="square" lIns="67347" tIns="33672" rIns="67347" bIns="33672" numCol="1" rtlCol="0" anchor="t" anchorCtr="0" compatLnSpc="1">
            <a:prstTxWarp prst="textNoShape">
              <a:avLst/>
            </a:prstTxWarp>
          </a:bodyPr>
          <a:lstStyle/>
          <a:p>
            <a:r>
              <a:rPr lang="de-DE" sz="2400" b="1" dirty="0">
                <a:latin typeface="Agfa Rotis Sans Serif Ex Bold"/>
                <a:cs typeface="Agfa Rotis Sans Serif Ex Bold"/>
              </a:rPr>
              <a:t>Berechnungen zu Gehaltsangaben</a:t>
            </a:r>
          </a:p>
          <a:p>
            <a:r>
              <a:rPr lang="de-DE" sz="2400" b="1" dirty="0">
                <a:solidFill>
                  <a:srgbClr val="000000"/>
                </a:solidFill>
                <a:latin typeface="Agfa Rotis Sans Serif Ex Bold"/>
                <a:ea typeface="ヒラギノ角ゴ ProN W3" charset="0"/>
                <a:cs typeface="Agfa Rotis Sans Serif Ex Bold"/>
              </a:rPr>
              <a:t>Verdünnungsfaktoren</a:t>
            </a:r>
            <a:endParaRPr lang="de-DE" b="1" dirty="0">
              <a:solidFill>
                <a:srgbClr val="000000"/>
              </a:solidFill>
              <a:latin typeface="Agfa Rotis Sans Serif Ex Bold"/>
              <a:ea typeface="ヒラギノ角ゴ ProN W3" charset="0"/>
              <a:cs typeface="Agfa Rotis Sans Serif Ex Bold"/>
            </a:endParaRPr>
          </a:p>
        </p:txBody>
      </p:sp>
    </p:spTree>
    <p:extLst>
      <p:ext uri="{BB962C8B-B14F-4D97-AF65-F5344CB8AC3E}">
        <p14:creationId xmlns:p14="http://schemas.microsoft.com/office/powerpoint/2010/main" val="501883756"/>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Versuch: Stärkenachweis</a:t>
            </a:r>
            <a:endParaRPr lang="de-DE" dirty="0"/>
          </a:p>
        </p:txBody>
      </p:sp>
      <p:sp>
        <p:nvSpPr>
          <p:cNvPr id="8" name="Rechteck 7"/>
          <p:cNvSpPr/>
          <p:nvPr/>
        </p:nvSpPr>
        <p:spPr>
          <a:xfrm>
            <a:off x="2649307" y="1201253"/>
            <a:ext cx="2413393" cy="437334"/>
          </a:xfrm>
          <a:prstGeom prst="rect">
            <a:avLst/>
          </a:prstGeom>
        </p:spPr>
        <p:txBody>
          <a:bodyPr wrap="square" lIns="67347" tIns="33672" rIns="67347" bIns="33672">
            <a:spAutoFit/>
          </a:bodyPr>
          <a:lstStyle/>
          <a:p>
            <a:pPr algn="l"/>
            <a:r>
              <a:rPr lang="de-DE" sz="2400" b="1" dirty="0">
                <a:latin typeface="Agfa Rotis Sans Serif"/>
                <a:cs typeface="Agfa Rotis Sans Serif"/>
              </a:rPr>
              <a:t>schwarze Perlen</a:t>
            </a:r>
          </a:p>
        </p:txBody>
      </p:sp>
      <p:sp>
        <p:nvSpPr>
          <p:cNvPr id="9" name="Rechteck 8"/>
          <p:cNvSpPr/>
          <p:nvPr/>
        </p:nvSpPr>
        <p:spPr>
          <a:xfrm>
            <a:off x="1387760" y="1606298"/>
            <a:ext cx="713049" cy="437334"/>
          </a:xfrm>
          <a:prstGeom prst="rect">
            <a:avLst/>
          </a:prstGeom>
        </p:spPr>
        <p:txBody>
          <a:bodyPr wrap="square" lIns="67347" tIns="33672" rIns="67347" bIns="33672">
            <a:spAutoFit/>
          </a:bodyPr>
          <a:lstStyle/>
          <a:p>
            <a:pPr algn="l"/>
            <a:r>
              <a:rPr lang="de-DE" sz="2400" b="1" dirty="0">
                <a:latin typeface="Agfa Rotis Sans Serif"/>
                <a:cs typeface="Agfa Rotis Sans Serif"/>
              </a:rPr>
              <a:t>Tee</a:t>
            </a:r>
          </a:p>
        </p:txBody>
      </p:sp>
      <p:sp>
        <p:nvSpPr>
          <p:cNvPr id="10" name="Rechteck 9"/>
          <p:cNvSpPr/>
          <p:nvPr/>
        </p:nvSpPr>
        <p:spPr>
          <a:xfrm>
            <a:off x="2155659" y="3574767"/>
            <a:ext cx="3345839" cy="437334"/>
          </a:xfrm>
          <a:prstGeom prst="rect">
            <a:avLst/>
          </a:prstGeom>
        </p:spPr>
        <p:txBody>
          <a:bodyPr wrap="square" lIns="67347" tIns="33672" rIns="67347" bIns="33672">
            <a:spAutoFit/>
          </a:bodyPr>
          <a:lstStyle/>
          <a:p>
            <a:r>
              <a:rPr lang="de-DE" sz="2400" b="1" dirty="0">
                <a:latin typeface="Agfa Rotis Sans Serif"/>
                <a:cs typeface="Agfa Rotis Sans Serif"/>
              </a:rPr>
              <a:t>geöffnete </a:t>
            </a:r>
            <a:r>
              <a:rPr lang="de-DE" sz="2400" b="1" dirty="0" err="1">
                <a:latin typeface="Agfa Rotis Sans Serif"/>
                <a:cs typeface="Agfa Rotis Sans Serif"/>
              </a:rPr>
              <a:t>Popping</a:t>
            </a:r>
            <a:r>
              <a:rPr lang="de-DE" sz="2400" b="1" dirty="0">
                <a:latin typeface="Agfa Rotis Sans Serif"/>
                <a:cs typeface="Agfa Rotis Sans Serif"/>
              </a:rPr>
              <a:t> </a:t>
            </a:r>
            <a:r>
              <a:rPr lang="de-DE" sz="2400" b="1" dirty="0" err="1">
                <a:latin typeface="Agfa Rotis Sans Serif"/>
                <a:cs typeface="Agfa Rotis Sans Serif"/>
              </a:rPr>
              <a:t>Bobas</a:t>
            </a:r>
            <a:endParaRPr lang="de-DE" sz="2400" b="1" dirty="0">
              <a:latin typeface="Agfa Rotis Sans Serif"/>
              <a:cs typeface="Agfa Rotis Sans Serif"/>
            </a:endParaRPr>
          </a:p>
        </p:txBody>
      </p:sp>
      <p:sp>
        <p:nvSpPr>
          <p:cNvPr id="11" name="Rechteck 10"/>
          <p:cNvSpPr/>
          <p:nvPr/>
        </p:nvSpPr>
        <p:spPr>
          <a:xfrm>
            <a:off x="5720898" y="3574913"/>
            <a:ext cx="3455540" cy="437334"/>
          </a:xfrm>
          <a:prstGeom prst="rect">
            <a:avLst/>
          </a:prstGeom>
        </p:spPr>
        <p:txBody>
          <a:bodyPr wrap="square" lIns="67347" tIns="33672" rIns="67347" bIns="33672">
            <a:spAutoFit/>
          </a:bodyPr>
          <a:lstStyle/>
          <a:p>
            <a:r>
              <a:rPr lang="de-DE" sz="2400" b="1" dirty="0" err="1">
                <a:latin typeface="Agfa Rotis Sans Serif"/>
                <a:cs typeface="Agfa Rotis Sans Serif"/>
              </a:rPr>
              <a:t>Popping</a:t>
            </a:r>
            <a:r>
              <a:rPr lang="de-DE" sz="2400" b="1" dirty="0">
                <a:latin typeface="Agfa Rotis Sans Serif"/>
                <a:cs typeface="Agfa Rotis Sans Serif"/>
              </a:rPr>
              <a:t> </a:t>
            </a:r>
            <a:r>
              <a:rPr lang="de-DE" sz="2400" b="1" dirty="0" err="1">
                <a:latin typeface="Agfa Rotis Sans Serif"/>
                <a:cs typeface="Agfa Rotis Sans Serif"/>
              </a:rPr>
              <a:t>Boba</a:t>
            </a:r>
            <a:r>
              <a:rPr lang="de-DE" sz="2400" b="1" dirty="0">
                <a:latin typeface="Agfa Rotis Sans Serif"/>
                <a:cs typeface="Agfa Rotis Sans Serif"/>
              </a:rPr>
              <a:t> „Hüllen“</a:t>
            </a:r>
          </a:p>
        </p:txBody>
      </p:sp>
      <p:sp>
        <p:nvSpPr>
          <p:cNvPr id="12" name="Rechteck 11"/>
          <p:cNvSpPr/>
          <p:nvPr/>
        </p:nvSpPr>
        <p:spPr>
          <a:xfrm>
            <a:off x="5227249" y="1201253"/>
            <a:ext cx="3071592" cy="437334"/>
          </a:xfrm>
          <a:prstGeom prst="rect">
            <a:avLst/>
          </a:prstGeom>
        </p:spPr>
        <p:txBody>
          <a:bodyPr wrap="square" lIns="67347" tIns="33672" rIns="67347" bIns="33672">
            <a:spAutoFit/>
          </a:bodyPr>
          <a:lstStyle/>
          <a:p>
            <a:r>
              <a:rPr lang="de-DE" sz="2400" b="1" dirty="0">
                <a:latin typeface="Agfa Rotis Sans Serif"/>
                <a:cs typeface="Agfa Rotis Sans Serif"/>
              </a:rPr>
              <a:t>aufgeschnittene Perle</a:t>
            </a:r>
          </a:p>
        </p:txBody>
      </p:sp>
      <p:pic>
        <p:nvPicPr>
          <p:cNvPr id="14" name="Grafik 13" descr="Stärke1.jpg"/>
          <p:cNvPicPr>
            <a:picLocks noChangeAspect="1"/>
          </p:cNvPicPr>
          <p:nvPr/>
        </p:nvPicPr>
        <p:blipFill>
          <a:blip r:embed="rId3"/>
          <a:stretch>
            <a:fillRect/>
          </a:stretch>
        </p:blipFill>
        <p:spPr>
          <a:xfrm>
            <a:off x="1255805" y="2213866"/>
            <a:ext cx="845005" cy="2379639"/>
          </a:xfrm>
          <a:prstGeom prst="rect">
            <a:avLst/>
          </a:prstGeom>
        </p:spPr>
      </p:pic>
      <p:pic>
        <p:nvPicPr>
          <p:cNvPr id="15" name="Grafik 14" descr="Stärke2.jpg"/>
          <p:cNvPicPr>
            <a:picLocks noChangeAspect="1"/>
          </p:cNvPicPr>
          <p:nvPr/>
        </p:nvPicPr>
        <p:blipFill>
          <a:blip r:embed="rId4"/>
          <a:stretch>
            <a:fillRect/>
          </a:stretch>
        </p:blipFill>
        <p:spPr>
          <a:xfrm>
            <a:off x="3229230" y="1656928"/>
            <a:ext cx="846172" cy="1866653"/>
          </a:xfrm>
          <a:prstGeom prst="rect">
            <a:avLst/>
          </a:prstGeom>
        </p:spPr>
      </p:pic>
      <p:pic>
        <p:nvPicPr>
          <p:cNvPr id="16" name="Grafik 15" descr="Stärke3.jpg"/>
          <p:cNvPicPr>
            <a:picLocks noChangeAspect="1"/>
          </p:cNvPicPr>
          <p:nvPr/>
        </p:nvPicPr>
        <p:blipFill>
          <a:blip r:embed="rId5"/>
          <a:stretch>
            <a:fillRect/>
          </a:stretch>
        </p:blipFill>
        <p:spPr>
          <a:xfrm>
            <a:off x="3229230" y="4087198"/>
            <a:ext cx="835726" cy="1848794"/>
          </a:xfrm>
          <a:prstGeom prst="rect">
            <a:avLst/>
          </a:prstGeom>
        </p:spPr>
      </p:pic>
      <p:pic>
        <p:nvPicPr>
          <p:cNvPr id="17" name="Grafik 16" descr="Stärke4.jpg"/>
          <p:cNvPicPr>
            <a:picLocks noChangeAspect="1"/>
          </p:cNvPicPr>
          <p:nvPr/>
        </p:nvPicPr>
        <p:blipFill>
          <a:blip r:embed="rId6"/>
          <a:stretch>
            <a:fillRect/>
          </a:stretch>
        </p:blipFill>
        <p:spPr>
          <a:xfrm>
            <a:off x="5885449" y="1707560"/>
            <a:ext cx="1648488" cy="1468288"/>
          </a:xfrm>
          <a:prstGeom prst="rect">
            <a:avLst/>
          </a:prstGeom>
        </p:spPr>
      </p:pic>
      <p:pic>
        <p:nvPicPr>
          <p:cNvPr id="18" name="Grafik 17" descr="Stärke5.jpg"/>
          <p:cNvPicPr>
            <a:picLocks noChangeAspect="1"/>
          </p:cNvPicPr>
          <p:nvPr/>
        </p:nvPicPr>
        <p:blipFill>
          <a:blip r:embed="rId7"/>
          <a:stretch>
            <a:fillRect/>
          </a:stretch>
        </p:blipFill>
        <p:spPr>
          <a:xfrm>
            <a:off x="5885448" y="4087199"/>
            <a:ext cx="1604976" cy="1468288"/>
          </a:xfrm>
          <a:prstGeom prst="rect">
            <a:avLst/>
          </a:prstGeom>
        </p:spPr>
      </p:pic>
      <p:pic>
        <p:nvPicPr>
          <p:cNvPr id="19" name="Grafik 18" descr="Stärke6.jpg"/>
          <p:cNvPicPr>
            <a:picLocks noChangeAspect="1"/>
          </p:cNvPicPr>
          <p:nvPr/>
        </p:nvPicPr>
        <p:blipFill>
          <a:blip r:embed="rId8"/>
          <a:stretch>
            <a:fillRect/>
          </a:stretch>
        </p:blipFill>
        <p:spPr>
          <a:xfrm>
            <a:off x="7585793" y="4087198"/>
            <a:ext cx="1535796" cy="1470654"/>
          </a:xfrm>
          <a:prstGeom prst="rect">
            <a:avLst/>
          </a:prstGeom>
        </p:spPr>
      </p:pic>
    </p:spTree>
    <p:extLst>
      <p:ext uri="{BB962C8B-B14F-4D97-AF65-F5344CB8AC3E}">
        <p14:creationId xmlns:p14="http://schemas.microsoft.com/office/powerpoint/2010/main" val="341952543"/>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Zwischenfazit</a:t>
            </a:r>
            <a:endParaRPr lang="de-DE" dirty="0"/>
          </a:p>
        </p:txBody>
      </p:sp>
      <p:sp>
        <p:nvSpPr>
          <p:cNvPr id="3" name="Inhaltsplatzhalter 2"/>
          <p:cNvSpPr>
            <a:spLocks noGrp="1"/>
          </p:cNvSpPr>
          <p:nvPr>
            <p:ph idx="1"/>
          </p:nvPr>
        </p:nvSpPr>
        <p:spPr>
          <a:xfrm>
            <a:off x="474020" y="998731"/>
            <a:ext cx="8948291" cy="4768453"/>
          </a:xfrm>
        </p:spPr>
        <p:txBody>
          <a:bodyPr/>
          <a:lstStyle/>
          <a:p>
            <a:r>
              <a:rPr lang="de-DE" dirty="0"/>
              <a:t>e</a:t>
            </a:r>
            <a:r>
              <a:rPr lang="de-DE" dirty="0" smtClean="0"/>
              <a:t>s gibt zwei Sorten von Bubble Tea</a:t>
            </a:r>
          </a:p>
          <a:p>
            <a:pPr lvl="1"/>
            <a:r>
              <a:rPr lang="de-DE" dirty="0"/>
              <a:t>s</a:t>
            </a:r>
            <a:r>
              <a:rPr lang="de-DE" dirty="0" smtClean="0"/>
              <a:t>chwarze Stärkeperlen </a:t>
            </a:r>
          </a:p>
          <a:p>
            <a:pPr lvl="1"/>
            <a:r>
              <a:rPr lang="de-DE" dirty="0" smtClean="0"/>
              <a:t>Hülle der </a:t>
            </a:r>
            <a:r>
              <a:rPr lang="de-DE" dirty="0" err="1" smtClean="0"/>
              <a:t>Popping</a:t>
            </a:r>
            <a:r>
              <a:rPr lang="de-DE" dirty="0" smtClean="0"/>
              <a:t> </a:t>
            </a:r>
            <a:r>
              <a:rPr lang="de-DE" dirty="0" err="1" smtClean="0"/>
              <a:t>Bobas</a:t>
            </a:r>
            <a:r>
              <a:rPr lang="de-DE" dirty="0" smtClean="0"/>
              <a:t> besteht nicht aus Stärke</a:t>
            </a:r>
          </a:p>
          <a:p>
            <a:r>
              <a:rPr lang="de-DE" dirty="0"/>
              <a:t>a</a:t>
            </a:r>
            <a:r>
              <a:rPr lang="de-DE" dirty="0" smtClean="0"/>
              <a:t>lle Tees sowie die </a:t>
            </a:r>
            <a:r>
              <a:rPr lang="de-DE" dirty="0" err="1" smtClean="0"/>
              <a:t>Bubbles</a:t>
            </a:r>
            <a:r>
              <a:rPr lang="de-DE" dirty="0" smtClean="0"/>
              <a:t> enthalten Glucose und Fructose </a:t>
            </a:r>
            <a:endParaRPr lang="de-DE" dirty="0"/>
          </a:p>
        </p:txBody>
      </p:sp>
    </p:spTree>
    <p:extLst>
      <p:ext uri="{BB962C8B-B14F-4D97-AF65-F5344CB8AC3E}">
        <p14:creationId xmlns:p14="http://schemas.microsoft.com/office/powerpoint/2010/main" val="3088968882"/>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DN 4x3 Ref">
  <a:themeElements>
    <a:clrScheme name="Titel &amp; Untertite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el &amp; Untertitel">
      <a:majorFont>
        <a:latin typeface="Agfa Rotis Sans Serif Bold"/>
        <a:ea typeface="ヒラギノ角ゴ ProN W6"/>
        <a:cs typeface="ヒラギノ角ゴ ProN W6"/>
      </a:majorFont>
      <a:minorFont>
        <a:latin typeface="Agfa Rotis Sans Serif Bold"/>
        <a:ea typeface="ヒラギノ角ゴ ProN W6"/>
        <a:cs typeface="ヒラギノ角ゴ ProN W6"/>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el &amp; Untertite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itel &amp; Aufzählung">
  <a:themeElements>
    <a:clrScheme name="Titel &amp; Aufzählung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el &amp; Aufzählung">
      <a:majorFont>
        <a:latin typeface="Agfa Rotis Sans Serif Bold"/>
        <a:ea typeface="ヒラギノ角ゴ ProN W6"/>
        <a:cs typeface="ヒラギノ角ゴ ProN W6"/>
      </a:majorFont>
      <a:minorFont>
        <a:latin typeface="Agfa Rotis Sans Serif Bold"/>
        <a:ea typeface="ヒラギノ角ゴ ProN W6"/>
        <a:cs typeface="ヒラギノ角ゴ ProN W6"/>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el &amp; Aufzählung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0</TotalTime>
  <Pages>0</Pages>
  <Words>2608</Words>
  <Characters>0</Characters>
  <Application>Microsoft Macintosh PowerPoint</Application>
  <PresentationFormat>A4-Papier (210x297 mm)</PresentationFormat>
  <Lines>0</Lines>
  <Paragraphs>245</Paragraphs>
  <Slides>23</Slides>
  <Notes>21</Notes>
  <HiddenSlides>0</HiddenSlides>
  <MMClips>0</MMClips>
  <ScaleCrop>false</ScaleCrop>
  <HeadingPairs>
    <vt:vector size="4" baseType="variant">
      <vt:variant>
        <vt:lpstr>Design</vt:lpstr>
      </vt:variant>
      <vt:variant>
        <vt:i4>2</vt:i4>
      </vt:variant>
      <vt:variant>
        <vt:lpstr>Folientitel</vt:lpstr>
      </vt:variant>
      <vt:variant>
        <vt:i4>23</vt:i4>
      </vt:variant>
    </vt:vector>
  </HeadingPairs>
  <TitlesOfParts>
    <vt:vector size="25" baseType="lpstr">
      <vt:lpstr>IDN 4x3 Ref</vt:lpstr>
      <vt:lpstr>Titel &amp; Aufzählung</vt:lpstr>
      <vt:lpstr>Bubble Tea – eine Modegetränk experimentell für den Chemieunterricht erschlossen</vt:lpstr>
      <vt:lpstr>PowerPoint-Präsentation</vt:lpstr>
      <vt:lpstr>Bubble Tea - ein Thema für den Chemieunterricht?</vt:lpstr>
      <vt:lpstr>Was ist Bubble Tea?</vt:lpstr>
      <vt:lpstr>Bubble Tea – die Komponenten</vt:lpstr>
      <vt:lpstr>PowerPoint-Präsentation</vt:lpstr>
      <vt:lpstr>PowerPoint-Präsentation</vt:lpstr>
      <vt:lpstr>Versuch: Stärkenachweis</vt:lpstr>
      <vt:lpstr>Zwischenfazit</vt:lpstr>
      <vt:lpstr>Woraus besteht die Hülle der Popping Bobas?</vt:lpstr>
      <vt:lpstr>Ergebnisse der Löseversuche</vt:lpstr>
      <vt:lpstr>Ergebnisse der Löseversuche</vt:lpstr>
      <vt:lpstr>Ergebnisse der Löseversuche</vt:lpstr>
      <vt:lpstr>Herstellung gut sichtbarer „Popping Bobas“</vt:lpstr>
      <vt:lpstr>Popping Bobas - angewandte molekulare Küche</vt:lpstr>
      <vt:lpstr>Natriumalginat und Metallionen</vt:lpstr>
      <vt:lpstr>Phänomene beim Herstellen von Tapiokaperlen</vt:lpstr>
      <vt:lpstr>Fazit 1: Bubble Tea, ein Thema für den CU!</vt:lpstr>
      <vt:lpstr>Fazit 2: Ein Beitrag zur Gesundheitserziehung und kritischem Umgang mit Medien!</vt:lpstr>
      <vt:lpstr>Ausblick</vt:lpstr>
      <vt:lpstr>Zu guter Letzt...</vt:lpstr>
      <vt:lpstr>Literatur</vt:lpstr>
      <vt:lpstr>Bei Interesse an den Materialien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user</dc:creator>
  <cp:lastModifiedBy>Bernhard Sieve</cp:lastModifiedBy>
  <cp:revision>221</cp:revision>
  <dcterms:created xsi:type="dcterms:W3CDTF">2012-11-17T17:01:14Z</dcterms:created>
  <dcterms:modified xsi:type="dcterms:W3CDTF">2012-11-18T19:39:34Z</dcterms:modified>
</cp:coreProperties>
</file>